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2"/>
  </p:notesMasterIdLst>
  <p:sldIdLst>
    <p:sldId id="485" r:id="rId3"/>
    <p:sldId id="417" r:id="rId4"/>
    <p:sldId id="418" r:id="rId5"/>
    <p:sldId id="476" r:id="rId6"/>
    <p:sldId id="420" r:id="rId7"/>
    <p:sldId id="421" r:id="rId8"/>
    <p:sldId id="477" r:id="rId9"/>
    <p:sldId id="423" r:id="rId10"/>
    <p:sldId id="424" r:id="rId11"/>
    <p:sldId id="487" r:id="rId12"/>
    <p:sldId id="426" r:id="rId13"/>
    <p:sldId id="427" r:id="rId14"/>
    <p:sldId id="428" r:id="rId15"/>
    <p:sldId id="429" r:id="rId16"/>
    <p:sldId id="478" r:id="rId17"/>
    <p:sldId id="437" r:id="rId18"/>
    <p:sldId id="483" r:id="rId19"/>
    <p:sldId id="438" r:id="rId20"/>
    <p:sldId id="431" r:id="rId21"/>
    <p:sldId id="432" r:id="rId22"/>
    <p:sldId id="479" r:id="rId23"/>
    <p:sldId id="436" r:id="rId24"/>
    <p:sldId id="440" r:id="rId25"/>
    <p:sldId id="443" r:id="rId26"/>
    <p:sldId id="444" r:id="rId27"/>
    <p:sldId id="446" r:id="rId28"/>
    <p:sldId id="448" r:id="rId29"/>
    <p:sldId id="449" r:id="rId30"/>
    <p:sldId id="450" r:id="rId31"/>
    <p:sldId id="451" r:id="rId32"/>
    <p:sldId id="480" r:id="rId33"/>
    <p:sldId id="453" r:id="rId34"/>
    <p:sldId id="454" r:id="rId35"/>
    <p:sldId id="455" r:id="rId36"/>
    <p:sldId id="456" r:id="rId37"/>
    <p:sldId id="457" r:id="rId38"/>
    <p:sldId id="459" r:id="rId39"/>
    <p:sldId id="460" r:id="rId40"/>
    <p:sldId id="461" r:id="rId41"/>
    <p:sldId id="462" r:id="rId42"/>
    <p:sldId id="463" r:id="rId43"/>
    <p:sldId id="464" r:id="rId44"/>
    <p:sldId id="481" r:id="rId45"/>
    <p:sldId id="482" r:id="rId46"/>
    <p:sldId id="471" r:id="rId47"/>
    <p:sldId id="473" r:id="rId48"/>
    <p:sldId id="474" r:id="rId49"/>
    <p:sldId id="475" r:id="rId50"/>
    <p:sldId id="278" r:id="rId5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85"/>
            <p14:sldId id="417"/>
            <p14:sldId id="418"/>
            <p14:sldId id="476"/>
            <p14:sldId id="420"/>
            <p14:sldId id="421"/>
            <p14:sldId id="477"/>
            <p14:sldId id="423"/>
            <p14:sldId id="424"/>
            <p14:sldId id="487"/>
            <p14:sldId id="426"/>
            <p14:sldId id="427"/>
            <p14:sldId id="428"/>
            <p14:sldId id="429"/>
            <p14:sldId id="478"/>
            <p14:sldId id="437"/>
            <p14:sldId id="483"/>
            <p14:sldId id="438"/>
            <p14:sldId id="431"/>
            <p14:sldId id="432"/>
            <p14:sldId id="479"/>
          </p14:sldIdLst>
        </p14:section>
        <p14:section name="Operations" id="{87B982B4-CBB2-C14B-980A-235021ECE9F5}">
          <p14:sldIdLst>
            <p14:sldId id="436"/>
            <p14:sldId id="440"/>
            <p14:sldId id="443"/>
            <p14:sldId id="444"/>
            <p14:sldId id="446"/>
            <p14:sldId id="448"/>
            <p14:sldId id="449"/>
            <p14:sldId id="450"/>
            <p14:sldId id="451"/>
            <p14:sldId id="480"/>
            <p14:sldId id="453"/>
            <p14:sldId id="454"/>
            <p14:sldId id="455"/>
            <p14:sldId id="456"/>
            <p14:sldId id="457"/>
            <p14:sldId id="459"/>
            <p14:sldId id="460"/>
            <p14:sldId id="461"/>
            <p14:sldId id="462"/>
            <p14:sldId id="463"/>
            <p14:sldId id="464"/>
            <p14:sldId id="481"/>
            <p14:sldId id="482"/>
            <p14:sldId id="471"/>
            <p14:sldId id="473"/>
            <p14:sldId id="474"/>
            <p14:sldId id="475"/>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978A"/>
    <a:srgbClr val="EFEFEF"/>
    <a:srgbClr val="21635B"/>
    <a:srgbClr val="007CA2"/>
    <a:srgbClr val="33928A"/>
    <a:srgbClr val="FFCC66"/>
    <a:srgbClr val="6F391C"/>
    <a:srgbClr val="D3D3D3"/>
    <a:srgbClr val="D9D9D9"/>
    <a:srgbClr val="006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7" autoAdjust="0"/>
    <p:restoredTop sz="91740" autoAdjust="0"/>
  </p:normalViewPr>
  <p:slideViewPr>
    <p:cSldViewPr snapToGrid="0" snapToObjects="1">
      <p:cViewPr>
        <p:scale>
          <a:sx n="110" d="100"/>
          <a:sy n="110" d="100"/>
        </p:scale>
        <p:origin x="-1000" y="-224"/>
      </p:cViewPr>
      <p:guideLst>
        <p:guide orient="horz" pos="1620"/>
        <p:guide pos="2880"/>
      </p:guideLst>
    </p:cSldViewPr>
  </p:slideViewPr>
  <p:notesTextViewPr>
    <p:cViewPr>
      <p:scale>
        <a:sx n="100" d="100"/>
        <a:sy n="100" d="100"/>
      </p:scale>
      <p:origin x="0" y="0"/>
    </p:cViewPr>
  </p:notesTextViewPr>
  <p:sorterViewPr>
    <p:cViewPr>
      <p:scale>
        <a:sx n="85" d="100"/>
        <a:sy n="85" d="100"/>
      </p:scale>
      <p:origin x="0" y="49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Alternate version</a:t>
            </a:r>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 id="214748368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9" Type="http://schemas.openxmlformats.org/officeDocument/2006/relationships/image" Target="../media/image44.png"/><Relationship Id="rId20" Type="http://schemas.openxmlformats.org/officeDocument/2006/relationships/image" Target="../media/image55.png"/><Relationship Id="rId21" Type="http://schemas.openxmlformats.org/officeDocument/2006/relationships/image" Target="../media/image56.jpe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image" Target="../media/image51.png"/><Relationship Id="rId17" Type="http://schemas.openxmlformats.org/officeDocument/2006/relationships/image" Target="../media/image52.png"/><Relationship Id="rId18" Type="http://schemas.openxmlformats.org/officeDocument/2006/relationships/image" Target="../media/image53.png"/><Relationship Id="rId19" Type="http://schemas.openxmlformats.org/officeDocument/2006/relationships/image" Target="../media/image54.png"/><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jpeg"/><Relationship Id="rId9"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57.png"/><Relationship Id="rId1" Type="http://schemas.openxmlformats.org/officeDocument/2006/relationships/slideLayout" Target="../slideLayouts/slideLayout9.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9.xml"/><Relationship Id="rId2" Type="http://schemas.openxmlformats.org/officeDocument/2006/relationships/image" Target="../media/image57.png"/></Relationships>
</file>

<file path=ppt/slides/_rels/slide26.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65.png"/><Relationship Id="rId13" Type="http://schemas.openxmlformats.org/officeDocument/2006/relationships/image" Target="../media/image78.png"/><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60.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29.xml.rels><?xml version="1.0" encoding="UTF-8" standalone="yes"?>
<Relationships xmlns="http://schemas.openxmlformats.org/package/2006/relationships"><Relationship Id="rId9" Type="http://schemas.openxmlformats.org/officeDocument/2006/relationships/image" Target="../media/image92.png"/><Relationship Id="rId20" Type="http://schemas.openxmlformats.org/officeDocument/2006/relationships/image" Target="../media/image24.jpeg"/><Relationship Id="rId21" Type="http://schemas.openxmlformats.org/officeDocument/2006/relationships/image" Target="../media/image25.png"/><Relationship Id="rId10" Type="http://schemas.openxmlformats.org/officeDocument/2006/relationships/image" Target="../media/image93.png"/><Relationship Id="rId11" Type="http://schemas.openxmlformats.org/officeDocument/2006/relationships/image" Target="../media/image85.png"/><Relationship Id="rId12" Type="http://schemas.openxmlformats.org/officeDocument/2006/relationships/image" Target="../media/image86.png"/><Relationship Id="rId13" Type="http://schemas.openxmlformats.org/officeDocument/2006/relationships/image" Target="../media/image82.png"/><Relationship Id="rId14" Type="http://schemas.openxmlformats.org/officeDocument/2006/relationships/image" Target="../media/image83.png"/><Relationship Id="rId15" Type="http://schemas.openxmlformats.org/officeDocument/2006/relationships/image" Target="../media/image94.png"/><Relationship Id="rId16" Type="http://schemas.openxmlformats.org/officeDocument/2006/relationships/image" Target="../media/image95.png"/><Relationship Id="rId17" Type="http://schemas.openxmlformats.org/officeDocument/2006/relationships/image" Target="../media/image21.png"/><Relationship Id="rId18" Type="http://schemas.openxmlformats.org/officeDocument/2006/relationships/image" Target="../media/image22.png"/><Relationship Id="rId19" Type="http://schemas.openxmlformats.org/officeDocument/2006/relationships/image" Target="../media/image23.jpeg"/><Relationship Id="rId1" Type="http://schemas.openxmlformats.org/officeDocument/2006/relationships/slideLayout" Target="../slideLayouts/slideLayout9.xml"/><Relationship Id="rId2" Type="http://schemas.openxmlformats.org/officeDocument/2006/relationships/image" Target="../media/image64.png"/><Relationship Id="rId3" Type="http://schemas.openxmlformats.org/officeDocument/2006/relationships/image" Target="../media/image87.png"/><Relationship Id="rId4" Type="http://schemas.openxmlformats.org/officeDocument/2006/relationships/image" Target="../media/image70.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s>
</file>

<file path=ppt/slides/_rels/slide3.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7" Type="http://schemas.openxmlformats.org/officeDocument/2006/relationships/image" Target="../media/image23.jpeg"/><Relationship Id="rId18" Type="http://schemas.openxmlformats.org/officeDocument/2006/relationships/image" Target="../media/image24.jpeg"/><Relationship Id="rId19" Type="http://schemas.openxmlformats.org/officeDocument/2006/relationships/image" Target="../media/image25.png"/><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24.jpeg"/><Relationship Id="rId8" Type="http://schemas.openxmlformats.org/officeDocument/2006/relationships/image" Target="../media/image25.png"/><Relationship Id="rId9" Type="http://schemas.openxmlformats.org/officeDocument/2006/relationships/image" Target="../media/image97.png"/><Relationship Id="rId1" Type="http://schemas.openxmlformats.org/officeDocument/2006/relationships/slideLayout" Target="../slideLayouts/slideLayout9.xml"/><Relationship Id="rId2"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4.png"/><Relationship Id="rId3" Type="http://schemas.openxmlformats.org/officeDocument/2006/relationships/image" Target="../media/image10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101.png"/><Relationship Id="rId9" Type="http://schemas.openxmlformats.org/officeDocument/2006/relationships/image" Target="../media/image83.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jpeg"/><Relationship Id="rId9"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9.xml"/><Relationship Id="rId2" Type="http://schemas.openxmlformats.org/officeDocument/2006/relationships/image" Target="../media/image105.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08.gif-c200"/></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08.gif-c200"/><Relationship Id="rId1" Type="http://schemas.openxmlformats.org/officeDocument/2006/relationships/slideLayout" Target="../slideLayouts/slideLayout9.xml"/><Relationship Id="rId2" Type="http://schemas.openxmlformats.org/officeDocument/2006/relationships/image" Target="../media/image10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png"/><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6" name="Picture 5" descr="pivotal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Containers, and Operations</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9" name="TextBox 8"/>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rPr>
              <a:t>Your Name / Title</a:t>
            </a:r>
            <a:endParaRPr lang="en-US" sz="1600" dirty="0">
              <a:solidFill>
                <a:srgbClr val="FFFFFF"/>
              </a:solidFill>
              <a:cs typeface="Arial"/>
            </a:endParaRPr>
          </a:p>
          <a:p>
            <a:pPr>
              <a:spcAft>
                <a:spcPts val="300"/>
              </a:spcAft>
            </a:pPr>
            <a:r>
              <a:rPr lang="en-US" sz="1600" dirty="0" err="1" smtClean="0">
                <a:solidFill>
                  <a:srgbClr val="FFFFFF"/>
                </a:solidFill>
              </a:rPr>
              <a:t>you</a:t>
            </a:r>
            <a:r>
              <a:rPr lang="en-US" sz="1600" dirty="0" err="1" smtClean="0">
                <a:solidFill>
                  <a:srgbClr val="FFFFFF"/>
                </a:solidFill>
                <a:cs typeface="Arial"/>
              </a:rPr>
              <a:t>@pivotal.io</a:t>
            </a:r>
            <a:endParaRPr lang="en-US" sz="1600" dirty="0">
              <a:solidFill>
                <a:srgbClr val="FFFFFF"/>
              </a:solidFill>
              <a:cs typeface="Arial"/>
            </a:endParaRPr>
          </a:p>
        </p:txBody>
      </p:sp>
    </p:spTree>
    <p:extLst>
      <p:ext uri="{BB962C8B-B14F-4D97-AF65-F5344CB8AC3E}">
        <p14:creationId xmlns:p14="http://schemas.microsoft.com/office/powerpoint/2010/main" val="159298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8403530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249107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014824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513964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672165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749187" y="325438"/>
            <a:ext cx="8410575" cy="722312"/>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scaling</a:t>
            </a: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607105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par>
                          <p:cTn id="95" fill="hold">
                            <p:stCondLst>
                              <p:cond delay="6000"/>
                            </p:stCondLst>
                            <p:childTnLst>
                              <p:par>
                                <p:cTn id="96" presetID="9" presetClass="entr" presetSubtype="0" fill="hold" grpId="0" nodeType="afterEffect">
                                  <p:stCondLst>
                                    <p:cond delay="0"/>
                                  </p:stCondLst>
                                  <p:childTnLst>
                                    <p:set>
                                      <p:cBhvr>
                                        <p:cTn id="97" dur="1" fill="hold">
                                          <p:stCondLst>
                                            <p:cond delay="0"/>
                                          </p:stCondLst>
                                        </p:cTn>
                                        <p:tgtEl>
                                          <p:spTgt spid="171"/>
                                        </p:tgtEl>
                                        <p:attrNameLst>
                                          <p:attrName>style.visibility</p:attrName>
                                        </p:attrNameLst>
                                      </p:cBhvr>
                                      <p:to>
                                        <p:strVal val="visible"/>
                                      </p:to>
                                    </p:set>
                                    <p:animEffect transition="in" filter="dissolve">
                                      <p:cBhvr>
                                        <p:cTn id="98" dur="500"/>
                                        <p:tgtEl>
                                          <p:spTgt spid="171"/>
                                        </p:tgtEl>
                                      </p:cBhvr>
                                    </p:animEffect>
                                  </p:childTnLst>
                                </p:cTn>
                              </p:par>
                            </p:childTnLst>
                          </p:cTn>
                        </p:par>
                        <p:par>
                          <p:cTn id="99" fill="hold">
                            <p:stCondLst>
                              <p:cond delay="6500"/>
                            </p:stCondLst>
                            <p:childTnLst>
                              <p:par>
                                <p:cTn id="100" presetID="9"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dissolve">
                                      <p:cBhvr>
                                        <p:cTn id="102" dur="1000"/>
                                        <p:tgtEl>
                                          <p:spTgt spid="36"/>
                                        </p:tgtEl>
                                      </p:cBhvr>
                                    </p:animEffect>
                                  </p:childTnLst>
                                </p:cTn>
                              </p:par>
                            </p:childTnLst>
                          </p:cTn>
                        </p:par>
                        <p:par>
                          <p:cTn id="103" fill="hold">
                            <p:stCondLst>
                              <p:cond delay="7500"/>
                            </p:stCondLst>
                            <p:childTnLst>
                              <p:par>
                                <p:cTn id="104" presetID="9" presetClass="entr" presetSubtype="0" fill="hold" nodeType="after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1000"/>
                                        <p:tgtEl>
                                          <p:spTgt spid="37"/>
                                        </p:tgtEl>
                                      </p:cBhvr>
                                    </p:animEffect>
                                  </p:childTnLst>
                                </p:cTn>
                              </p:par>
                            </p:childTnLst>
                          </p:cTn>
                        </p:par>
                        <p:par>
                          <p:cTn id="107" fill="hold">
                            <p:stCondLst>
                              <p:cond delay="8500"/>
                            </p:stCondLst>
                            <p:childTnLst>
                              <p:par>
                                <p:cTn id="108" presetID="9" presetClass="exit" presetSubtype="0" fill="hold" grpId="1" nodeType="afterEffect">
                                  <p:stCondLst>
                                    <p:cond delay="0"/>
                                  </p:stCondLst>
                                  <p:childTnLst>
                                    <p:animEffect transition="out" filter="dissolve">
                                      <p:cBhvr>
                                        <p:cTn id="109" dur="500"/>
                                        <p:tgtEl>
                                          <p:spTgt spid="171"/>
                                        </p:tgtEl>
                                      </p:cBhvr>
                                    </p:animEffect>
                                    <p:set>
                                      <p:cBhvr>
                                        <p:cTn id="110" dur="1" fill="hold">
                                          <p:stCondLst>
                                            <p:cond delay="499"/>
                                          </p:stCondLst>
                                        </p:cTn>
                                        <p:tgtEl>
                                          <p:spTgt spid="171"/>
                                        </p:tgtEl>
                                        <p:attrNameLst>
                                          <p:attrName>style.visibility</p:attrName>
                                        </p:attrNameLst>
                                      </p:cBhvr>
                                      <p:to>
                                        <p:strVal val="hidden"/>
                                      </p:to>
                                    </p:set>
                                  </p:childTnLst>
                                </p:cTn>
                              </p:par>
                              <p:par>
                                <p:cTn id="111" presetID="9" presetClass="entr" presetSubtype="0" fill="hold" grpId="2" nodeType="withEffect">
                                  <p:stCondLst>
                                    <p:cond delay="0"/>
                                  </p:stCondLst>
                                  <p:childTnLst>
                                    <p:set>
                                      <p:cBhvr>
                                        <p:cTn id="112" dur="1" fill="hold">
                                          <p:stCondLst>
                                            <p:cond delay="0"/>
                                          </p:stCondLst>
                                        </p:cTn>
                                        <p:tgtEl>
                                          <p:spTgt spid="308"/>
                                        </p:tgtEl>
                                        <p:attrNameLst>
                                          <p:attrName>style.visibility</p:attrName>
                                        </p:attrNameLst>
                                      </p:cBhvr>
                                      <p:to>
                                        <p:strVal val="visible"/>
                                      </p:to>
                                    </p:set>
                                    <p:animEffect transition="in" filter="dissolve">
                                      <p:cBhvr>
                                        <p:cTn id="113" dur="500"/>
                                        <p:tgtEl>
                                          <p:spTgt spid="308"/>
                                        </p:tgtEl>
                                      </p:cBhvr>
                                    </p:animEffect>
                                  </p:childTnLst>
                                </p:cTn>
                              </p:par>
                            </p:childTnLst>
                          </p:cTn>
                        </p:par>
                        <p:par>
                          <p:cTn id="114" fill="hold">
                            <p:stCondLst>
                              <p:cond delay="9000"/>
                            </p:stCondLst>
                            <p:childTnLst>
                              <p:par>
                                <p:cTn id="115" presetID="9" presetClass="exit" presetSubtype="0" fill="hold" nodeType="afterEffect">
                                  <p:stCondLst>
                                    <p:cond delay="0"/>
                                  </p:stCondLst>
                                  <p:childTnLst>
                                    <p:animEffect transition="out" filter="dissolve">
                                      <p:cBhvr>
                                        <p:cTn id="116" dur="500"/>
                                        <p:tgtEl>
                                          <p:spTgt spid="76"/>
                                        </p:tgtEl>
                                      </p:cBhvr>
                                    </p:animEffect>
                                    <p:set>
                                      <p:cBhvr>
                                        <p:cTn id="117" dur="1" fill="hold">
                                          <p:stCondLst>
                                            <p:cond delay="499"/>
                                          </p:stCondLst>
                                        </p:cTn>
                                        <p:tgtEl>
                                          <p:spTgt spid="76"/>
                                        </p:tgtEl>
                                        <p:attrNameLst>
                                          <p:attrName>style.visibility</p:attrName>
                                        </p:attrNameLst>
                                      </p:cBhvr>
                                      <p:to>
                                        <p:strVal val="hidden"/>
                                      </p:to>
                                    </p:set>
                                  </p:childTnLst>
                                </p:cTn>
                              </p:par>
                            </p:childTnLst>
                          </p:cTn>
                        </p:par>
                        <p:par>
                          <p:cTn id="118" fill="hold">
                            <p:stCondLst>
                              <p:cond delay="9500"/>
                            </p:stCondLst>
                            <p:childTnLst>
                              <p:par>
                                <p:cTn id="119" presetID="9" presetClass="entr" presetSubtype="0" fill="hold" nodeType="afterEffect">
                                  <p:stCondLst>
                                    <p:cond delay="0"/>
                                  </p:stCondLst>
                                  <p:childTnLst>
                                    <p:set>
                                      <p:cBhvr>
                                        <p:cTn id="120" dur="1" fill="hold">
                                          <p:stCondLst>
                                            <p:cond delay="0"/>
                                          </p:stCondLst>
                                        </p:cTn>
                                        <p:tgtEl>
                                          <p:spTgt spid="76"/>
                                        </p:tgtEl>
                                        <p:attrNameLst>
                                          <p:attrName>style.visibility</p:attrName>
                                        </p:attrNameLst>
                                      </p:cBhvr>
                                      <p:to>
                                        <p:strVal val="visible"/>
                                      </p:to>
                                    </p:set>
                                    <p:animEffect transition="in" filter="dissolve">
                                      <p:cBhvr>
                                        <p:cTn id="121" dur="500"/>
                                        <p:tgtEl>
                                          <p:spTgt spid="76"/>
                                        </p:tgtEl>
                                      </p:cBhvr>
                                    </p:animEffect>
                                  </p:childTnLst>
                                </p:cTn>
                              </p:par>
                            </p:childTnLst>
                          </p:cTn>
                        </p:par>
                        <p:par>
                          <p:cTn id="122" fill="hold">
                            <p:stCondLst>
                              <p:cond delay="10000"/>
                            </p:stCondLst>
                            <p:childTnLst>
                              <p:par>
                                <p:cTn id="123" presetID="9" presetClass="exit" presetSubtype="0" fill="hold" nodeType="afterEffect">
                                  <p:stCondLst>
                                    <p:cond delay="0"/>
                                  </p:stCondLst>
                                  <p:childTnLst>
                                    <p:animEffect transition="out" filter="dissolve">
                                      <p:cBhvr>
                                        <p:cTn id="124" dur="500"/>
                                        <p:tgtEl>
                                          <p:spTgt spid="76"/>
                                        </p:tgtEl>
                                      </p:cBhvr>
                                    </p:animEffect>
                                    <p:set>
                                      <p:cBhvr>
                                        <p:cTn id="125" dur="1" fill="hold">
                                          <p:stCondLst>
                                            <p:cond delay="499"/>
                                          </p:stCondLst>
                                        </p:cTn>
                                        <p:tgtEl>
                                          <p:spTgt spid="76"/>
                                        </p:tgtEl>
                                        <p:attrNameLst>
                                          <p:attrName>style.visibility</p:attrName>
                                        </p:attrNameLst>
                                      </p:cBhvr>
                                      <p:to>
                                        <p:strVal val="hidden"/>
                                      </p:to>
                                    </p:set>
                                  </p:childTnLst>
                                </p:cTn>
                              </p:par>
                            </p:childTnLst>
                          </p:cTn>
                        </p:par>
                        <p:par>
                          <p:cTn id="126" fill="hold">
                            <p:stCondLst>
                              <p:cond delay="10500"/>
                            </p:stCondLst>
                            <p:childTnLst>
                              <p:par>
                                <p:cTn id="127" presetID="9" presetClass="entr" presetSubtype="0" fill="hold" nodeType="afterEffect">
                                  <p:stCondLst>
                                    <p:cond delay="0"/>
                                  </p:stCondLst>
                                  <p:childTnLst>
                                    <p:set>
                                      <p:cBhvr>
                                        <p:cTn id="128" dur="1" fill="hold">
                                          <p:stCondLst>
                                            <p:cond delay="0"/>
                                          </p:stCondLst>
                                        </p:cTn>
                                        <p:tgtEl>
                                          <p:spTgt spid="76"/>
                                        </p:tgtEl>
                                        <p:attrNameLst>
                                          <p:attrName>style.visibility</p:attrName>
                                        </p:attrNameLst>
                                      </p:cBhvr>
                                      <p:to>
                                        <p:strVal val="visible"/>
                                      </p:to>
                                    </p:set>
                                    <p:animEffect transition="in" filter="dissolve">
                                      <p:cBhvr>
                                        <p:cTn id="129" dur="500"/>
                                        <p:tgtEl>
                                          <p:spTgt spid="76"/>
                                        </p:tgtEl>
                                      </p:cBhvr>
                                    </p:animEffect>
                                  </p:childTnLst>
                                </p:cTn>
                              </p:par>
                            </p:childTnLst>
                          </p:cTn>
                        </p:par>
                        <p:par>
                          <p:cTn id="130" fill="hold">
                            <p:stCondLst>
                              <p:cond delay="11000"/>
                            </p:stCondLst>
                            <p:childTnLst>
                              <p:par>
                                <p:cTn id="131"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2" dur="1500" fill="hold"/>
                                        <p:tgtEl>
                                          <p:spTgt spid="112">
                                            <p:txEl>
                                              <p:pRg st="0" end="0"/>
                                            </p:txEl>
                                          </p:spTgt>
                                        </p:tgtEl>
                                        <p:attrNameLst>
                                          <p:attrName>ppt_x</p:attrName>
                                          <p:attrName>ppt_y</p:attrName>
                                        </p:attrNameLst>
                                      </p:cBhvr>
                                      <p:rCtr x="-19132" y="2869"/>
                                    </p:animMotion>
                                  </p:childTnLst>
                                </p:cTn>
                              </p:par>
                            </p:childTnLst>
                          </p:cTn>
                        </p:par>
                        <p:par>
                          <p:cTn id="133" fill="hold">
                            <p:stCondLst>
                              <p:cond delay="12500"/>
                            </p:stCondLst>
                            <p:childTnLst>
                              <p:par>
                                <p:cTn id="134" presetID="22" presetClass="entr" presetSubtype="1" fill="hold" nodeType="afterEffect">
                                  <p:stCondLst>
                                    <p:cond delay="0"/>
                                  </p:stCondLst>
                                  <p:childTnLst>
                                    <p:set>
                                      <p:cBhvr>
                                        <p:cTn id="135" dur="1" fill="hold">
                                          <p:stCondLst>
                                            <p:cond delay="0"/>
                                          </p:stCondLst>
                                        </p:cTn>
                                        <p:tgtEl>
                                          <p:spTgt spid="115"/>
                                        </p:tgtEl>
                                        <p:attrNameLst>
                                          <p:attrName>style.visibility</p:attrName>
                                        </p:attrNameLst>
                                      </p:cBhvr>
                                      <p:to>
                                        <p:strVal val="visible"/>
                                      </p:to>
                                    </p:set>
                                    <p:animEffect transition="in" filter="wipe(up)">
                                      <p:cBhvr>
                                        <p:cTn id="136" dur="500"/>
                                        <p:tgtEl>
                                          <p:spTgt spid="115"/>
                                        </p:tgtEl>
                                      </p:cBhvr>
                                    </p:animEffect>
                                  </p:childTnLst>
                                </p:cTn>
                              </p:par>
                              <p:par>
                                <p:cTn id="137" presetID="9" presetClass="exit" presetSubtype="0" fill="hold" grpId="3" nodeType="withEffect">
                                  <p:stCondLst>
                                    <p:cond delay="0"/>
                                  </p:stCondLst>
                                  <p:childTnLst>
                                    <p:animEffect transition="out" filter="dissolve">
                                      <p:cBhvr>
                                        <p:cTn id="138" dur="500"/>
                                        <p:tgtEl>
                                          <p:spTgt spid="308"/>
                                        </p:tgtEl>
                                      </p:cBhvr>
                                    </p:animEffect>
                                    <p:set>
                                      <p:cBhvr>
                                        <p:cTn id="139" dur="1" fill="hold">
                                          <p:stCondLst>
                                            <p:cond delay="499"/>
                                          </p:stCondLst>
                                        </p:cTn>
                                        <p:tgtEl>
                                          <p:spTgt spid="308"/>
                                        </p:tgtEl>
                                        <p:attrNameLst>
                                          <p:attrName>style.visibility</p:attrName>
                                        </p:attrNameLst>
                                      </p:cBhvr>
                                      <p:to>
                                        <p:strVal val="hidden"/>
                                      </p:to>
                                    </p:set>
                                  </p:childTnLst>
                                </p:cTn>
                              </p:par>
                            </p:childTnLst>
                          </p:cTn>
                        </p:par>
                        <p:par>
                          <p:cTn id="140" fill="hold">
                            <p:stCondLst>
                              <p:cond delay="13000"/>
                            </p:stCondLst>
                            <p:childTnLst>
                              <p:par>
                                <p:cTn id="141" presetID="9" presetClass="entr" presetSubtype="0" fill="hold" grpId="0" nodeType="afterEffect">
                                  <p:stCondLst>
                                    <p:cond delay="0"/>
                                  </p:stCondLst>
                                  <p:childTnLst>
                                    <p:set>
                                      <p:cBhvr>
                                        <p:cTn id="142" dur="1" fill="hold">
                                          <p:stCondLst>
                                            <p:cond delay="0"/>
                                          </p:stCondLst>
                                        </p:cTn>
                                        <p:tgtEl>
                                          <p:spTgt spid="114"/>
                                        </p:tgtEl>
                                        <p:attrNameLst>
                                          <p:attrName>style.visibility</p:attrName>
                                        </p:attrNameLst>
                                      </p:cBhvr>
                                      <p:to>
                                        <p:strVal val="visible"/>
                                      </p:to>
                                    </p:set>
                                    <p:animEffect transition="in" filter="dissolve">
                                      <p:cBhvr>
                                        <p:cTn id="143" dur="500"/>
                                        <p:tgtEl>
                                          <p:spTgt spid="11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16"/>
                                        </p:tgtEl>
                                        <p:attrNameLst>
                                          <p:attrName>style.visibility</p:attrName>
                                        </p:attrNameLst>
                                      </p:cBhvr>
                                      <p:to>
                                        <p:strVal val="visible"/>
                                      </p:to>
                                    </p:set>
                                    <p:animEffect transition="in" filter="fade">
                                      <p:cBhvr>
                                        <p:cTn id="146" dur="500"/>
                                        <p:tgtEl>
                                          <p:spTgt spid="116"/>
                                        </p:tgtEl>
                                      </p:cBhvr>
                                    </p:animEffect>
                                  </p:childTnLst>
                                </p:cTn>
                              </p:par>
                            </p:childTnLst>
                          </p:cTn>
                        </p:par>
                        <p:par>
                          <p:cTn id="147" fill="hold">
                            <p:stCondLst>
                              <p:cond delay="13500"/>
                            </p:stCondLst>
                            <p:childTnLst>
                              <p:par>
                                <p:cTn id="148" presetID="0" presetClass="path" presetSubtype="0" accel="50000" decel="50000" fill="hold" grpId="3" nodeType="afterEffect">
                                  <p:stCondLst>
                                    <p:cond delay="0"/>
                                  </p:stCondLst>
                                  <p:childTnLst>
                                    <p:animMotion origin="layout" path="M -0.24306 0.32974 L -0.22952 0.58853 " pathEditMode="relative" rAng="0" ptsTypes="AA">
                                      <p:cBhvr>
                                        <p:cTn id="149" dur="1500" fill="hold"/>
                                        <p:tgtEl>
                                          <p:spTgt spid="112">
                                            <p:txEl>
                                              <p:pRg st="0" end="0"/>
                                            </p:txEl>
                                          </p:spTgt>
                                        </p:tgtEl>
                                        <p:attrNameLst>
                                          <p:attrName>ppt_x</p:attrName>
                                          <p:attrName>ppt_y</p:attrName>
                                        </p:attrNameLst>
                                      </p:cBhvr>
                                      <p:rCtr x="677" y="12924"/>
                                    </p:animMotion>
                                  </p:childTnLst>
                                </p:cTn>
                              </p:par>
                            </p:childTnLst>
                          </p:cTn>
                        </p:par>
                        <p:par>
                          <p:cTn id="150" fill="hold">
                            <p:stCondLst>
                              <p:cond delay="15000"/>
                            </p:stCondLst>
                            <p:childTnLst>
                              <p:par>
                                <p:cTn id="151" presetID="0" presetClass="path" presetSubtype="0" accel="50000" decel="50000" fill="hold" grpId="0" nodeType="afterEffect">
                                  <p:stCondLst>
                                    <p:cond delay="0"/>
                                  </p:stCondLst>
                                  <p:childTnLst>
                                    <p:animMotion origin="layout" path="M 3.05556E-6 -2.93029E-6 L 0.20989 0.50031 " pathEditMode="relative" rAng="0" ptsTypes="AA">
                                      <p:cBhvr>
                                        <p:cTn id="152" dur="2000" fill="hold"/>
                                        <p:tgtEl>
                                          <p:spTgt spid="117"/>
                                        </p:tgtEl>
                                        <p:attrNameLst>
                                          <p:attrName>ppt_x</p:attrName>
                                          <p:attrName>ppt_y</p:attrName>
                                        </p:attrNameLst>
                                      </p:cBhvr>
                                      <p:rCtr x="10486" y="25015"/>
                                    </p:animMotion>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nodeType="clickEffect">
                                  <p:stCondLst>
                                    <p:cond delay="0"/>
                                  </p:stCondLst>
                                  <p:childTnLst>
                                    <p:set>
                                      <p:cBhvr>
                                        <p:cTn id="156" dur="1" fill="hold">
                                          <p:stCondLst>
                                            <p:cond delay="0"/>
                                          </p:stCondLst>
                                        </p:cTn>
                                        <p:tgtEl>
                                          <p:spTgt spid="307"/>
                                        </p:tgtEl>
                                        <p:attrNameLst>
                                          <p:attrName>style.visibility</p:attrName>
                                        </p:attrNameLst>
                                      </p:cBhvr>
                                      <p:to>
                                        <p:strVal val="visible"/>
                                      </p:to>
                                    </p:set>
                                    <p:animEffect transition="in" filter="dissolve">
                                      <p:cBhvr>
                                        <p:cTn id="157" dur="500"/>
                                        <p:tgtEl>
                                          <p:spTgt spid="307"/>
                                        </p:tgtEl>
                                      </p:cBhvr>
                                    </p:animEffect>
                                  </p:childTnLst>
                                </p:cTn>
                              </p:par>
                            </p:childTnLst>
                          </p:cTn>
                        </p:par>
                        <p:par>
                          <p:cTn id="158" fill="hold">
                            <p:stCondLst>
                              <p:cond delay="500"/>
                            </p:stCondLst>
                            <p:childTnLst>
                              <p:par>
                                <p:cTn id="159" presetID="22" presetClass="entr" presetSubtype="8" fill="hold" nodeType="afterEffect">
                                  <p:stCondLst>
                                    <p:cond delay="0"/>
                                  </p:stCondLst>
                                  <p:childTnLst>
                                    <p:set>
                                      <p:cBhvr>
                                        <p:cTn id="160" dur="1" fill="hold">
                                          <p:stCondLst>
                                            <p:cond delay="0"/>
                                          </p:stCondLst>
                                        </p:cTn>
                                        <p:tgtEl>
                                          <p:spTgt spid="39"/>
                                        </p:tgtEl>
                                        <p:attrNameLst>
                                          <p:attrName>style.visibility</p:attrName>
                                        </p:attrNameLst>
                                      </p:cBhvr>
                                      <p:to>
                                        <p:strVal val="visible"/>
                                      </p:to>
                                    </p:set>
                                    <p:animEffect transition="in" filter="wipe(left)">
                                      <p:cBhvr>
                                        <p:cTn id="161" dur="500"/>
                                        <p:tgtEl>
                                          <p:spTgt spid="39"/>
                                        </p:tgtEl>
                                      </p:cBhvr>
                                    </p:animEffect>
                                  </p:childTnLst>
                                </p:cTn>
                              </p:par>
                            </p:childTnLst>
                          </p:cTn>
                        </p:par>
                        <p:par>
                          <p:cTn id="162" fill="hold">
                            <p:stCondLst>
                              <p:cond delay="1000"/>
                            </p:stCondLst>
                            <p:childTnLst>
                              <p:par>
                                <p:cTn id="163" presetID="22" presetClass="entr" presetSubtype="8" fill="hold" nodeType="afterEffect">
                                  <p:stCondLst>
                                    <p:cond delay="0"/>
                                  </p:stCondLst>
                                  <p:childTnLst>
                                    <p:set>
                                      <p:cBhvr>
                                        <p:cTn id="164" dur="1" fill="hold">
                                          <p:stCondLst>
                                            <p:cond delay="0"/>
                                          </p:stCondLst>
                                        </p:cTn>
                                        <p:tgtEl>
                                          <p:spTgt spid="170"/>
                                        </p:tgtEl>
                                        <p:attrNameLst>
                                          <p:attrName>style.visibility</p:attrName>
                                        </p:attrNameLst>
                                      </p:cBhvr>
                                      <p:to>
                                        <p:strVal val="visible"/>
                                      </p:to>
                                    </p:set>
                                    <p:animEffect transition="in" filter="wipe(left)">
                                      <p:cBhvr>
                                        <p:cTn id="165"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Buildpack</a:t>
            </a:r>
            <a:r>
              <a:rPr lang="en-US" sz="1600" dirty="0" smtClean="0"/>
              <a:t> brings standard runtime*</a:t>
            </a:r>
            <a:endParaRPr lang="en-US" sz="1600"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a:t>
            </a:r>
            <a:r>
              <a:rPr lang="en-US" sz="1600" dirty="0" err="1" smtClean="0"/>
              <a:t>docker</a:t>
            </a:r>
            <a:r>
              <a:rPr lang="en-US" sz="1600" dirty="0" smtClean="0"/>
              <a:t>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a:t>
            </a:r>
            <a:r>
              <a:rPr lang="en-US" sz="1600" dirty="0" err="1" smtClean="0"/>
              <a:t>Docker</a:t>
            </a:r>
            <a:r>
              <a:rPr lang="en-US" sz="1600" dirty="0" smtClean="0"/>
              <a:t>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19"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584160" y="727406"/>
            <a:ext cx="1005403" cy="400110"/>
          </a:xfrm>
          <a:prstGeom prst="rect">
            <a:avLst/>
          </a:prstGeom>
          <a:noFill/>
        </p:spPr>
        <p:txBody>
          <a:bodyPr wrap="none" rtlCol="0">
            <a:spAutoFit/>
          </a:bodyPr>
          <a:lstStyle/>
          <a:p>
            <a:pPr algn="ct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tx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685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brings fixed host OS Kernel</a:t>
            </a:r>
            <a:endParaRPr lang="en-US" sz="1600"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Tree>
    <p:extLst>
      <p:ext uri="{BB962C8B-B14F-4D97-AF65-F5344CB8AC3E}">
        <p14:creationId xmlns:p14="http://schemas.microsoft.com/office/powerpoint/2010/main" val="71768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ight Triangle 20"/>
          <p:cNvSpPr/>
          <p:nvPr/>
        </p:nvSpPr>
        <p:spPr>
          <a:xfrm flipH="1">
            <a:off x="269875" y="1574800"/>
            <a:ext cx="8507336" cy="2905125"/>
          </a:xfrm>
          <a:prstGeom prst="rtTriangle">
            <a:avLst/>
          </a:prstGeom>
          <a:gradFill flip="none" rotWithShape="1">
            <a:gsLst>
              <a:gs pos="0">
                <a:srgbClr val="FF0000">
                  <a:alpha val="68000"/>
                </a:srgbClr>
              </a:gs>
              <a:gs pos="87000">
                <a:schemeClr val="bg1">
                  <a:alpha val="1000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Buildpack</a:t>
            </a:r>
            <a:r>
              <a:rPr lang="en-US" sz="1600" dirty="0" smtClean="0"/>
              <a:t> provides standard runtime*</a:t>
            </a:r>
            <a:endParaRPr lang="en-US" sz="1600"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runtime </a:t>
            </a:r>
            <a:r>
              <a:rPr lang="en-US" sz="1600" dirty="0" err="1" smtClean="0"/>
              <a:t>docker</a:t>
            </a:r>
            <a:r>
              <a:rPr lang="en-US" sz="1600" dirty="0" smtClean="0"/>
              <a:t>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a:t>
            </a:r>
            <a:r>
              <a:rPr lang="en-US" sz="1600" dirty="0" err="1" smtClean="0"/>
              <a:t>Docker</a:t>
            </a:r>
            <a:r>
              <a:rPr lang="en-US" sz="1600" dirty="0" smtClean="0"/>
              <a:t>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provides customized app</a:t>
            </a:r>
            <a:endParaRPr lang="en-US" sz="1600" dirty="0"/>
          </a:p>
        </p:txBody>
      </p:sp>
      <p:sp>
        <p:nvSpPr>
          <p:cNvPr id="10" name="TextBox 9"/>
          <p:cNvSpPr txBox="1"/>
          <p:nvPr/>
        </p:nvSpPr>
        <p:spPr>
          <a:xfrm>
            <a:off x="403902" y="727406"/>
            <a:ext cx="2964624" cy="400110"/>
          </a:xfrm>
          <a:prstGeom prst="rect">
            <a:avLst/>
          </a:prstGeom>
          <a:noFill/>
        </p:spPr>
        <p:txBody>
          <a:bodyPr wrap="none" rtlCol="0">
            <a:spAutoFit/>
          </a:bodyPr>
          <a:lstStyle/>
          <a:p>
            <a:pPr algn="ctr"/>
            <a:r>
              <a:rPr lang="en-US" sz="2000" dirty="0" smtClean="0">
                <a:solidFill>
                  <a:schemeClr val="bg1"/>
                </a:solidFill>
              </a:rPr>
              <a:t>Cloud Native </a:t>
            </a: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34092" y="727406"/>
            <a:ext cx="1505540" cy="400110"/>
          </a:xfrm>
          <a:prstGeom prst="rect">
            <a:avLst/>
          </a:prstGeom>
          <a:noFill/>
        </p:spPr>
        <p:txBody>
          <a:bodyPr wrap="none" rtlCol="0">
            <a:spAutoFit/>
          </a:bodyPr>
          <a:lstStyle/>
          <a:p>
            <a:pPr algn="ctr"/>
            <a:r>
              <a:rPr lang="en-US" sz="2000" dirty="0" smtClean="0">
                <a:solidFill>
                  <a:srgbClr val="FFFFFF"/>
                </a:solidFill>
              </a:rPr>
              <a:t>DIY </a:t>
            </a: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33928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provides fixed host OS Kernel</a:t>
            </a:r>
            <a:endParaRPr lang="en-US" sz="1600"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68526" y="4005580"/>
            <a:ext cx="2230048" cy="307777"/>
          </a:xfrm>
          <a:prstGeom prst="rect">
            <a:avLst/>
          </a:prstGeom>
          <a:noFill/>
        </p:spPr>
        <p:txBody>
          <a:bodyPr wrap="none" rtlCol="0">
            <a:spAutoFit/>
          </a:bodyPr>
          <a:lstStyle/>
          <a:p>
            <a:pPr algn="ctr"/>
            <a:r>
              <a:rPr lang="en-US" dirty="0" smtClean="0">
                <a:solidFill>
                  <a:srgbClr val="FFFFFF"/>
                </a:solidFill>
              </a:rPr>
              <a:t>Management, Time, Risk</a:t>
            </a:r>
          </a:p>
        </p:txBody>
      </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grpSp>
        <p:nvGrpSpPr>
          <p:cNvPr id="22" name="Group 21"/>
          <p:cNvGrpSpPr/>
          <p:nvPr/>
        </p:nvGrpSpPr>
        <p:grpSpPr>
          <a:xfrm>
            <a:off x="3716654" y="1263650"/>
            <a:ext cx="1647825" cy="698500"/>
            <a:chOff x="3670300" y="3952875"/>
            <a:chExt cx="1647825" cy="523220"/>
          </a:xfrm>
        </p:grpSpPr>
        <p:sp>
          <p:nvSpPr>
            <p:cNvPr id="23" name="TextBox 22"/>
            <p:cNvSpPr txBox="1"/>
            <p:nvPr/>
          </p:nvSpPr>
          <p:spPr>
            <a:xfrm>
              <a:off x="3839532" y="3952875"/>
              <a:ext cx="1300356" cy="523220"/>
            </a:xfrm>
            <a:prstGeom prst="rect">
              <a:avLst/>
            </a:prstGeom>
            <a:noFill/>
          </p:spPr>
          <p:txBody>
            <a:bodyPr wrap="none" rtlCol="0">
              <a:spAutoFit/>
            </a:bodyPr>
            <a:lstStyle/>
            <a:p>
              <a:pPr algn="ctr"/>
              <a:r>
                <a:rPr lang="en-US" dirty="0" smtClean="0">
                  <a:solidFill>
                    <a:srgbClr val="FFFFFF"/>
                  </a:solidFill>
                </a:rPr>
                <a:t>App container</a:t>
              </a:r>
            </a:p>
            <a:p>
              <a:pPr algn="ctr"/>
              <a:r>
                <a:rPr lang="en-US" dirty="0" smtClean="0">
                  <a:solidFill>
                    <a:srgbClr val="FFFFFF"/>
                  </a:solidFill>
                </a:rPr>
                <a:t>comparison</a:t>
              </a:r>
            </a:p>
          </p:txBody>
        </p:sp>
        <p:sp>
          <p:nvSpPr>
            <p:cNvPr id="24" name="Rounded Rectangle 23"/>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9392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2191083"/>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API Gateway</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endParaRPr lang="en-US" sz="1200" dirty="0" smtClean="0">
              <a:solidFill>
                <a:schemeClr val="bg2"/>
              </a:solidFill>
              <a:latin typeface="FreightSans Pro Medium"/>
              <a:cs typeface="FreightSans Pro Medium"/>
            </a:endParaRP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descr="el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646" y="3129726"/>
            <a:ext cx="639244"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dirty="0" smtClean="0">
                <a:solidFill>
                  <a:schemeClr val="tx1"/>
                </a:solidFill>
                <a:latin typeface="FreightSans Pro Medium"/>
                <a:cs typeface="FreightSans Pro Medium"/>
              </a:rPr>
              <a:t>Powered by</a:t>
            </a:r>
          </a:p>
        </p:txBody>
      </p:sp>
    </p:spTree>
    <p:extLst>
      <p:ext uri="{BB962C8B-B14F-4D97-AF65-F5344CB8AC3E}">
        <p14:creationId xmlns:p14="http://schemas.microsoft.com/office/powerpoint/2010/main" val="356427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accent3"/>
                  </a:solidFill>
                  <a:effectLst/>
                  <a:uLnTx/>
                  <a:uFillTx/>
                  <a:ea typeface="Calibri"/>
                  <a:cs typeface="Calibri"/>
                </a:rPr>
                <a:t>   </a:t>
              </a:r>
              <a:r>
                <a:rPr kumimoji="0" lang="en-US" sz="1600" b="1" i="0" u="none" strike="noStrike" kern="1200" cap="none" spc="0" normalizeH="0" baseline="0" noProof="0" dirty="0" smtClean="0">
                  <a:ln>
                    <a:noFill/>
                  </a:ln>
                  <a:solidFill>
                    <a:schemeClr val="accent3"/>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sz="2800" dirty="0"/>
              <a:t> </a:t>
            </a:r>
            <a:r>
              <a:rPr lang="en-US" sz="2800" dirty="0">
                <a:solidFill>
                  <a:srgbClr val="2C95DD"/>
                </a:solidFill>
              </a:rPr>
              <a:t>and Binding a </a:t>
            </a:r>
            <a:r>
              <a:rPr lang="en-US" sz="2800" i="1" dirty="0">
                <a:solidFill>
                  <a:srgbClr val="2C95DD"/>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4291213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7048643" y="891822"/>
            <a:ext cx="1744133" cy="886964"/>
            <a:chOff x="6775984" y="840178"/>
            <a:chExt cx="1744133" cy="886964"/>
          </a:xfrm>
        </p:grpSpPr>
        <p:sp>
          <p:nvSpPr>
            <p:cNvPr id="223"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91" name="Shape 179"/>
            <p:cNvGrpSpPr/>
            <p:nvPr/>
          </p:nvGrpSpPr>
          <p:grpSpPr>
            <a:xfrm>
              <a:off x="6847703" y="928524"/>
              <a:ext cx="1621611" cy="798618"/>
              <a:chOff x="1163919" y="1239446"/>
              <a:chExt cx="1621611" cy="798618"/>
            </a:xfrm>
          </p:grpSpPr>
          <p:grpSp>
            <p:nvGrpSpPr>
              <p:cNvPr id="93" name="Shape 181"/>
              <p:cNvGrpSpPr/>
              <p:nvPr/>
            </p:nvGrpSpPr>
            <p:grpSpPr>
              <a:xfrm>
                <a:off x="1163919" y="1239446"/>
                <a:ext cx="1621611" cy="568476"/>
                <a:chOff x="5481921" y="2721113"/>
                <a:chExt cx="1621611" cy="568476"/>
              </a:xfrm>
            </p:grpSpPr>
            <p:sp>
              <p:nvSpPr>
                <p:cNvPr id="9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00"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01"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94"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228" name="Group 227"/>
          <p:cNvGrpSpPr/>
          <p:nvPr/>
        </p:nvGrpSpPr>
        <p:grpSpPr>
          <a:xfrm>
            <a:off x="7063953" y="1936205"/>
            <a:ext cx="1744133" cy="896936"/>
            <a:chOff x="6775984" y="1967163"/>
            <a:chExt cx="1744133" cy="896936"/>
          </a:xfrm>
        </p:grpSpPr>
        <p:sp>
          <p:nvSpPr>
            <p:cNvPr id="229"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230" name="Shape 194"/>
            <p:cNvGrpSpPr/>
            <p:nvPr/>
          </p:nvGrpSpPr>
          <p:grpSpPr>
            <a:xfrm>
              <a:off x="6847707" y="2014681"/>
              <a:ext cx="1613145" cy="849418"/>
              <a:chOff x="6430190" y="1230979"/>
              <a:chExt cx="1613145" cy="849418"/>
            </a:xfrm>
          </p:grpSpPr>
          <p:grpSp>
            <p:nvGrpSpPr>
              <p:cNvPr id="231" name="Shape 196"/>
              <p:cNvGrpSpPr/>
              <p:nvPr/>
            </p:nvGrpSpPr>
            <p:grpSpPr>
              <a:xfrm>
                <a:off x="6430190" y="1230979"/>
                <a:ext cx="1613145" cy="568473"/>
                <a:chOff x="5490387" y="1527312"/>
                <a:chExt cx="1613145" cy="568473"/>
              </a:xfrm>
            </p:grpSpPr>
            <p:sp>
              <p:nvSpPr>
                <p:cNvPr id="234"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235"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236"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32"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233"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lvl="0">
              <a:buClr>
                <a:srgbClr val="00685D"/>
              </a:buClr>
              <a:buSzPct val="25000"/>
            </a:pPr>
            <a:r>
              <a:rPr lang="en-US" sz="2800" dirty="0">
                <a:solidFill>
                  <a:srgbClr val="2C95DD"/>
                </a:solidFill>
              </a:rPr>
              <a:t>Pivotal CF Architecture - Recap</a:t>
            </a:r>
          </a:p>
        </p:txBody>
      </p:sp>
      <p:grpSp>
        <p:nvGrpSpPr>
          <p:cNvPr id="111" name="Group 110"/>
          <p:cNvGrpSpPr/>
          <p:nvPr/>
        </p:nvGrpSpPr>
        <p:grpSpPr>
          <a:xfrm>
            <a:off x="7063953" y="2984167"/>
            <a:ext cx="1744133" cy="896936"/>
            <a:chOff x="6775984" y="1967163"/>
            <a:chExt cx="1744133" cy="896936"/>
          </a:xfrm>
        </p:grpSpPr>
        <p:sp>
          <p:nvSpPr>
            <p:cNvPr id="112"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94"/>
            <p:cNvGrpSpPr/>
            <p:nvPr/>
          </p:nvGrpSpPr>
          <p:grpSpPr>
            <a:xfrm>
              <a:off x="6847707" y="2014681"/>
              <a:ext cx="1613145" cy="849418"/>
              <a:chOff x="6430190" y="1230979"/>
              <a:chExt cx="1613145" cy="849418"/>
            </a:xfrm>
          </p:grpSpPr>
          <p:grpSp>
            <p:nvGrpSpPr>
              <p:cNvPr id="114" name="Shape 196"/>
              <p:cNvGrpSpPr/>
              <p:nvPr/>
            </p:nvGrpSpPr>
            <p:grpSpPr>
              <a:xfrm>
                <a:off x="6430190" y="1230979"/>
                <a:ext cx="1613145" cy="568473"/>
                <a:chOff x="5490387" y="1527312"/>
                <a:chExt cx="1613145" cy="568473"/>
              </a:xfrm>
            </p:grpSpPr>
            <p:sp>
              <p:nvSpPr>
                <p:cNvPr id="117"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18"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1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16"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3705010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6" name="pasted-image.png"/>
          <p:cNvPicPr/>
          <p:nvPr/>
        </p:nvPicPr>
        <p:blipFill>
          <a:blip r:embed="rId2">
            <a:extLst/>
          </a:blip>
          <a:stretch>
            <a:fillRect/>
          </a:stretch>
        </p:blipFill>
        <p:spPr>
          <a:xfrm>
            <a:off x="1492656" y="1388741"/>
            <a:ext cx="2158597"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106359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lvl="0">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chemeClr val="bg1"/>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545" name="Picture 544"/>
            <p:cNvPicPr/>
            <p:nvPr/>
          </p:nvPicPr>
          <p:blipFill>
            <a:blip r:embed="rId8">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600" dirty="0">
                  <a:solidFill>
                    <a:srgbClr val="FFFFFF"/>
                  </a:solidFill>
                  <a:ea typeface="Cooper Black"/>
                  <a:sym typeface="Cooper Black"/>
                </a:rPr>
                <a:t>Install services (db, </a:t>
              </a:r>
            </a:p>
            <a:p>
              <a:pPr marL="457200" lvl="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954530"/>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pic>
        <p:nvPicPr>
          <p:cNvPr id="28" name="pasted-image.png"/>
          <p:cNvPicPr/>
          <p:nvPr/>
        </p:nvPicPr>
        <p:blipFill>
          <a:blip r:embed="rId12">
            <a:extLst/>
          </a:blip>
          <a:stretch>
            <a:fillRect/>
          </a:stretch>
        </p:blipFill>
        <p:spPr>
          <a:xfrm>
            <a:off x="362306" y="489643"/>
            <a:ext cx="1209445" cy="1511806"/>
          </a:xfrm>
          <a:prstGeom prst="rect">
            <a:avLst/>
          </a:prstGeom>
          <a:ln w="12700">
            <a:miter lim="400000"/>
          </a:ln>
        </p:spPr>
      </p:pic>
    </p:spTree>
    <p:extLst>
      <p:ext uri="{BB962C8B-B14F-4D97-AF65-F5344CB8AC3E}">
        <p14:creationId xmlns:p14="http://schemas.microsoft.com/office/powerpoint/2010/main" val="15540756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1121475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The Pivotal</a:t>
            </a:r>
            <a:r>
              <a:rPr lang="en-US" sz="3200" dirty="0" smtClean="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smtClean="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2" name="Group 1"/>
          <p:cNvGrpSpPr/>
          <p:nvPr/>
        </p:nvGrpSpPr>
        <p:grpSpPr>
          <a:xfrm>
            <a:off x="5056551" y="1159888"/>
            <a:ext cx="3645589" cy="3050091"/>
            <a:chOff x="5056551" y="1159888"/>
            <a:chExt cx="3645589" cy="3050091"/>
          </a:xfrm>
        </p:grpSpPr>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grpSp>
          <p:nvGrpSpPr>
            <p:cNvPr id="10" name="Group 668"/>
            <p:cNvGrpSpPr/>
            <p:nvPr/>
          </p:nvGrpSpPr>
          <p:grpSpPr>
            <a:xfrm>
              <a:off x="5164034" y="1176405"/>
              <a:ext cx="1103326" cy="675417"/>
              <a:chOff x="-53881" y="-53881"/>
              <a:chExt cx="1103324" cy="675415"/>
            </a:xfrm>
          </p:grpSpPr>
          <p:sp>
            <p:nvSpPr>
              <p:cNvPr id="11"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12" name="Picture 11"/>
              <p:cNvPicPr/>
              <p:nvPr/>
            </p:nvPicPr>
            <p:blipFill>
              <a:blip r:embed="rId5">
                <a:extLst/>
              </a:blip>
              <a:stretch>
                <a:fillRect/>
              </a:stretch>
            </p:blipFill>
            <p:spPr>
              <a:xfrm>
                <a:off x="-53882" y="-53882"/>
                <a:ext cx="1103325" cy="675417"/>
              </a:xfrm>
              <a:prstGeom prst="rect">
                <a:avLst/>
              </a:prstGeom>
              <a:effectLst/>
            </p:spPr>
          </p:pic>
        </p:grpSp>
        <p:grpSp>
          <p:nvGrpSpPr>
            <p:cNvPr id="13" name="Group 671"/>
            <p:cNvGrpSpPr/>
            <p:nvPr/>
          </p:nvGrpSpPr>
          <p:grpSpPr>
            <a:xfrm>
              <a:off x="6616132" y="1159888"/>
              <a:ext cx="1209446" cy="675419"/>
              <a:chOff x="-68521" y="-70398"/>
              <a:chExt cx="1209445" cy="675417"/>
            </a:xfrm>
          </p:grpSpPr>
          <p:sp>
            <p:nvSpPr>
              <p:cNvPr id="14"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BBS</a:t>
                </a:r>
                <a:endParaRPr sz="1200" dirty="0"/>
              </a:p>
            </p:txBody>
          </p:sp>
          <p:pic>
            <p:nvPicPr>
              <p:cNvPr id="15" name="Picture 14"/>
              <p:cNvPicPr/>
              <p:nvPr/>
            </p:nvPicPr>
            <p:blipFill>
              <a:blip r:embed="rId6">
                <a:extLst/>
              </a:blip>
              <a:stretch>
                <a:fillRect/>
              </a:stretch>
            </p:blipFill>
            <p:spPr>
              <a:xfrm>
                <a:off x="-68521" y="-70398"/>
                <a:ext cx="1209445" cy="675417"/>
              </a:xfrm>
              <a:prstGeom prst="rect">
                <a:avLst/>
              </a:prstGeom>
              <a:effectLst/>
            </p:spPr>
          </p:pic>
        </p:grpSp>
        <p:grpSp>
          <p:nvGrpSpPr>
            <p:cNvPr id="16" name="Group 674"/>
            <p:cNvGrpSpPr/>
            <p:nvPr/>
          </p:nvGrpSpPr>
          <p:grpSpPr>
            <a:xfrm>
              <a:off x="5201545" y="2456851"/>
              <a:ext cx="1314144" cy="675418"/>
              <a:chOff x="-43288" y="-90904"/>
              <a:chExt cx="1314143" cy="675417"/>
            </a:xfrm>
          </p:grpSpPr>
          <p:sp>
            <p:nvSpPr>
              <p:cNvPr id="17"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18" name="Picture 17"/>
              <p:cNvPicPr/>
              <p:nvPr/>
            </p:nvPicPr>
            <p:blipFill>
              <a:blip r:embed="rId7">
                <a:extLst/>
              </a:blip>
              <a:stretch>
                <a:fillRect/>
              </a:stretch>
            </p:blipFill>
            <p:spPr>
              <a:xfrm>
                <a:off x="-43288" y="-90904"/>
                <a:ext cx="1314143" cy="675417"/>
              </a:xfrm>
              <a:prstGeom prst="rect">
                <a:avLst/>
              </a:prstGeom>
              <a:effectLst/>
            </p:spPr>
          </p:pic>
        </p:grpSp>
        <p:grpSp>
          <p:nvGrpSpPr>
            <p:cNvPr id="19" name="Group 679"/>
            <p:cNvGrpSpPr/>
            <p:nvPr/>
          </p:nvGrpSpPr>
          <p:grpSpPr>
            <a:xfrm>
              <a:off x="5164033" y="3563291"/>
              <a:ext cx="1330962" cy="498269"/>
              <a:chOff x="-74576" y="-49801"/>
              <a:chExt cx="1330961" cy="498268"/>
            </a:xfrm>
          </p:grpSpPr>
          <p:sp>
            <p:nvSpPr>
              <p:cNvPr id="20"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Loggregator</a:t>
                </a:r>
                <a:endParaRPr sz="1200" dirty="0"/>
              </a:p>
            </p:txBody>
          </p:sp>
          <p:pic>
            <p:nvPicPr>
              <p:cNvPr id="21" name="Picture 20"/>
              <p:cNvPicPr/>
              <p:nvPr/>
            </p:nvPicPr>
            <p:blipFill>
              <a:blip r:embed="rId8">
                <a:extLst/>
              </a:blip>
              <a:stretch>
                <a:fillRect/>
              </a:stretch>
            </p:blipFill>
            <p:spPr>
              <a:xfrm>
                <a:off x="-74576" y="-49801"/>
                <a:ext cx="1330961" cy="498268"/>
              </a:xfrm>
              <a:prstGeom prst="rect">
                <a:avLst/>
              </a:prstGeom>
              <a:effectLst/>
            </p:spPr>
          </p:pic>
        </p:grpSp>
        <p:grpSp>
          <p:nvGrpSpPr>
            <p:cNvPr id="22" name="Group 714"/>
            <p:cNvGrpSpPr/>
            <p:nvPr/>
          </p:nvGrpSpPr>
          <p:grpSpPr>
            <a:xfrm>
              <a:off x="6934759" y="1857695"/>
              <a:ext cx="1655942" cy="2287393"/>
              <a:chOff x="-53881" y="-53881"/>
              <a:chExt cx="1655940" cy="2287391"/>
            </a:xfrm>
          </p:grpSpPr>
          <p:grpSp>
            <p:nvGrpSpPr>
              <p:cNvPr id="23" name="Group 683"/>
              <p:cNvGrpSpPr/>
              <p:nvPr/>
            </p:nvGrpSpPr>
            <p:grpSpPr>
              <a:xfrm>
                <a:off x="108678" y="-53882"/>
                <a:ext cx="1493382" cy="2092050"/>
                <a:chOff x="-53881" y="-53881"/>
                <a:chExt cx="1493380" cy="2092048"/>
              </a:xfrm>
            </p:grpSpPr>
            <p:sp>
              <p:nvSpPr>
                <p:cNvPr id="54"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5" name="Picture 54"/>
                <p:cNvPicPr/>
                <p:nvPr/>
              </p:nvPicPr>
              <p:blipFill>
                <a:blip r:embed="rId9">
                  <a:extLst/>
                </a:blip>
                <a:stretch>
                  <a:fillRect/>
                </a:stretch>
              </p:blipFill>
              <p:spPr>
                <a:xfrm>
                  <a:off x="-53882" y="-53882"/>
                  <a:ext cx="1493381" cy="2092050"/>
                </a:xfrm>
                <a:prstGeom prst="rect">
                  <a:avLst/>
                </a:prstGeom>
                <a:effectLst/>
              </p:spPr>
            </p:pic>
          </p:grpSp>
          <p:grpSp>
            <p:nvGrpSpPr>
              <p:cNvPr id="24" name="Group 686"/>
              <p:cNvGrpSpPr/>
              <p:nvPr/>
            </p:nvGrpSpPr>
            <p:grpSpPr>
              <a:xfrm>
                <a:off x="30838" y="41384"/>
                <a:ext cx="1493381" cy="2092050"/>
                <a:chOff x="-53881" y="-53881"/>
                <a:chExt cx="1493380" cy="2092048"/>
              </a:xfrm>
            </p:grpSpPr>
            <p:sp>
              <p:nvSpPr>
                <p:cNvPr id="52"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3" name="Picture 52"/>
                <p:cNvPicPr/>
                <p:nvPr/>
              </p:nvPicPr>
              <p:blipFill>
                <a:blip r:embed="rId9">
                  <a:extLst/>
                </a:blip>
                <a:stretch>
                  <a:fillRect/>
                </a:stretch>
              </p:blipFill>
              <p:spPr>
                <a:xfrm>
                  <a:off x="-53882" y="-53882"/>
                  <a:ext cx="1493381" cy="2092050"/>
                </a:xfrm>
                <a:prstGeom prst="rect">
                  <a:avLst/>
                </a:prstGeom>
                <a:effectLst/>
              </p:spPr>
            </p:pic>
          </p:grpSp>
          <p:grpSp>
            <p:nvGrpSpPr>
              <p:cNvPr id="25" name="Group 689"/>
              <p:cNvGrpSpPr/>
              <p:nvPr/>
            </p:nvGrpSpPr>
            <p:grpSpPr>
              <a:xfrm>
                <a:off x="-53882" y="141461"/>
                <a:ext cx="1493381" cy="2092050"/>
                <a:chOff x="-53881" y="-53881"/>
                <a:chExt cx="1493380" cy="2092048"/>
              </a:xfrm>
            </p:grpSpPr>
            <p:sp>
              <p:nvSpPr>
                <p:cNvPr id="50"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1" name="Picture 50"/>
                <p:cNvPicPr/>
                <p:nvPr/>
              </p:nvPicPr>
              <p:blipFill>
                <a:blip r:embed="rId9">
                  <a:extLst/>
                </a:blip>
                <a:stretch>
                  <a:fillRect/>
                </a:stretch>
              </p:blipFill>
              <p:spPr>
                <a:xfrm>
                  <a:off x="-53882" y="-53882"/>
                  <a:ext cx="1493381" cy="2092050"/>
                </a:xfrm>
                <a:prstGeom prst="rect">
                  <a:avLst/>
                </a:prstGeom>
                <a:effectLst/>
              </p:spPr>
            </p:pic>
          </p:grpSp>
          <p:grpSp>
            <p:nvGrpSpPr>
              <p:cNvPr id="26" name="Group 692"/>
              <p:cNvGrpSpPr/>
              <p:nvPr/>
            </p:nvGrpSpPr>
            <p:grpSpPr>
              <a:xfrm>
                <a:off x="104387" y="271952"/>
                <a:ext cx="378981" cy="449307"/>
                <a:chOff x="-53881" y="-53881"/>
                <a:chExt cx="378979" cy="449305"/>
              </a:xfrm>
            </p:grpSpPr>
            <p:sp>
              <p:nvSpPr>
                <p:cNvPr id="48"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9" name="Picture 48"/>
                <p:cNvPicPr/>
                <p:nvPr/>
              </p:nvPicPr>
              <p:blipFill>
                <a:blip r:embed="rId10">
                  <a:extLst/>
                </a:blip>
                <a:stretch>
                  <a:fillRect/>
                </a:stretch>
              </p:blipFill>
              <p:spPr>
                <a:xfrm>
                  <a:off x="-53882" y="-53882"/>
                  <a:ext cx="378981" cy="449307"/>
                </a:xfrm>
                <a:prstGeom prst="rect">
                  <a:avLst/>
                </a:prstGeom>
                <a:effectLst/>
              </p:spPr>
            </p:pic>
          </p:grpSp>
          <p:grpSp>
            <p:nvGrpSpPr>
              <p:cNvPr id="27" name="Group 695"/>
              <p:cNvGrpSpPr/>
              <p:nvPr/>
            </p:nvGrpSpPr>
            <p:grpSpPr>
              <a:xfrm>
                <a:off x="511838" y="271952"/>
                <a:ext cx="378981" cy="449307"/>
                <a:chOff x="-53881" y="-53881"/>
                <a:chExt cx="378979" cy="449305"/>
              </a:xfrm>
            </p:grpSpPr>
            <p:sp>
              <p:nvSpPr>
                <p:cNvPr id="46"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7" name="Picture 46"/>
                <p:cNvPicPr/>
                <p:nvPr/>
              </p:nvPicPr>
              <p:blipFill>
                <a:blip r:embed="rId10">
                  <a:extLst/>
                </a:blip>
                <a:stretch>
                  <a:fillRect/>
                </a:stretch>
              </p:blipFill>
              <p:spPr>
                <a:xfrm>
                  <a:off x="-53882" y="-53882"/>
                  <a:ext cx="378981" cy="449307"/>
                </a:xfrm>
                <a:prstGeom prst="rect">
                  <a:avLst/>
                </a:prstGeom>
                <a:effectLst/>
              </p:spPr>
            </p:pic>
          </p:grpSp>
          <p:grpSp>
            <p:nvGrpSpPr>
              <p:cNvPr id="28" name="Group 698"/>
              <p:cNvGrpSpPr/>
              <p:nvPr/>
            </p:nvGrpSpPr>
            <p:grpSpPr>
              <a:xfrm>
                <a:off x="919289" y="271952"/>
                <a:ext cx="378981" cy="449307"/>
                <a:chOff x="-53881" y="-53881"/>
                <a:chExt cx="378979" cy="449305"/>
              </a:xfrm>
            </p:grpSpPr>
            <p:sp>
              <p:nvSpPr>
                <p:cNvPr id="44"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5" name="Picture 44"/>
                <p:cNvPicPr/>
                <p:nvPr/>
              </p:nvPicPr>
              <p:blipFill>
                <a:blip r:embed="rId10">
                  <a:extLst/>
                </a:blip>
                <a:stretch>
                  <a:fillRect/>
                </a:stretch>
              </p:blipFill>
              <p:spPr>
                <a:xfrm>
                  <a:off x="-53882" y="-53882"/>
                  <a:ext cx="378981" cy="449307"/>
                </a:xfrm>
                <a:prstGeom prst="rect">
                  <a:avLst/>
                </a:prstGeom>
                <a:effectLst/>
              </p:spPr>
            </p:pic>
          </p:grpSp>
          <p:grpSp>
            <p:nvGrpSpPr>
              <p:cNvPr id="29" name="Group 701"/>
              <p:cNvGrpSpPr/>
              <p:nvPr/>
            </p:nvGrpSpPr>
            <p:grpSpPr>
              <a:xfrm>
                <a:off x="104387" y="701103"/>
                <a:ext cx="378981" cy="449307"/>
                <a:chOff x="-53881" y="-53881"/>
                <a:chExt cx="378979" cy="449305"/>
              </a:xfrm>
            </p:grpSpPr>
            <p:sp>
              <p:nvSpPr>
                <p:cNvPr id="42"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3" name="Picture 42"/>
                <p:cNvPicPr/>
                <p:nvPr/>
              </p:nvPicPr>
              <p:blipFill>
                <a:blip r:embed="rId10">
                  <a:extLst/>
                </a:blip>
                <a:stretch>
                  <a:fillRect/>
                </a:stretch>
              </p:blipFill>
              <p:spPr>
                <a:xfrm>
                  <a:off x="-53882" y="-53882"/>
                  <a:ext cx="378981" cy="449307"/>
                </a:xfrm>
                <a:prstGeom prst="rect">
                  <a:avLst/>
                </a:prstGeom>
                <a:effectLst/>
              </p:spPr>
            </p:pic>
          </p:grpSp>
          <p:grpSp>
            <p:nvGrpSpPr>
              <p:cNvPr id="30" name="Group 704"/>
              <p:cNvGrpSpPr/>
              <p:nvPr/>
            </p:nvGrpSpPr>
            <p:grpSpPr>
              <a:xfrm>
                <a:off x="511838" y="701103"/>
                <a:ext cx="378981" cy="449307"/>
                <a:chOff x="-53881" y="-53881"/>
                <a:chExt cx="378979" cy="449305"/>
              </a:xfrm>
            </p:grpSpPr>
            <p:sp>
              <p:nvSpPr>
                <p:cNvPr id="40"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1" name="Picture 40"/>
                <p:cNvPicPr/>
                <p:nvPr/>
              </p:nvPicPr>
              <p:blipFill>
                <a:blip r:embed="rId10">
                  <a:extLst/>
                </a:blip>
                <a:stretch>
                  <a:fillRect/>
                </a:stretch>
              </p:blipFill>
              <p:spPr>
                <a:xfrm>
                  <a:off x="-53882" y="-53882"/>
                  <a:ext cx="378981" cy="449307"/>
                </a:xfrm>
                <a:prstGeom prst="rect">
                  <a:avLst/>
                </a:prstGeom>
                <a:effectLst/>
              </p:spPr>
            </p:pic>
          </p:grpSp>
          <p:grpSp>
            <p:nvGrpSpPr>
              <p:cNvPr id="31" name="Group 707"/>
              <p:cNvGrpSpPr/>
              <p:nvPr/>
            </p:nvGrpSpPr>
            <p:grpSpPr>
              <a:xfrm>
                <a:off x="919289" y="701103"/>
                <a:ext cx="378981" cy="449307"/>
                <a:chOff x="-53881" y="-53881"/>
                <a:chExt cx="378979" cy="449305"/>
              </a:xfrm>
            </p:grpSpPr>
            <p:sp>
              <p:nvSpPr>
                <p:cNvPr id="38"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9" name="Picture 38"/>
                <p:cNvPicPr/>
                <p:nvPr/>
              </p:nvPicPr>
              <p:blipFill>
                <a:blip r:embed="rId10">
                  <a:extLst/>
                </a:blip>
                <a:stretch>
                  <a:fillRect/>
                </a:stretch>
              </p:blipFill>
              <p:spPr>
                <a:xfrm>
                  <a:off x="-53882" y="-53882"/>
                  <a:ext cx="378981" cy="449307"/>
                </a:xfrm>
                <a:prstGeom prst="rect">
                  <a:avLst/>
                </a:prstGeom>
                <a:effectLst/>
              </p:spPr>
            </p:pic>
          </p:grpSp>
          <p:grpSp>
            <p:nvGrpSpPr>
              <p:cNvPr id="32" name="Group 710"/>
              <p:cNvGrpSpPr/>
              <p:nvPr/>
            </p:nvGrpSpPr>
            <p:grpSpPr>
              <a:xfrm>
                <a:off x="104387" y="1140632"/>
                <a:ext cx="378981" cy="449307"/>
                <a:chOff x="-53881" y="-53881"/>
                <a:chExt cx="378979" cy="449305"/>
              </a:xfrm>
            </p:grpSpPr>
            <p:sp>
              <p:nvSpPr>
                <p:cNvPr id="36"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7" name="Picture 36"/>
                <p:cNvPicPr/>
                <p:nvPr/>
              </p:nvPicPr>
              <p:blipFill>
                <a:blip r:embed="rId10">
                  <a:extLst/>
                </a:blip>
                <a:stretch>
                  <a:fillRect/>
                </a:stretch>
              </p:blipFill>
              <p:spPr>
                <a:xfrm>
                  <a:off x="-53882" y="-53882"/>
                  <a:ext cx="378981" cy="449307"/>
                </a:xfrm>
                <a:prstGeom prst="rect">
                  <a:avLst/>
                </a:prstGeom>
                <a:effectLst/>
              </p:spPr>
            </p:pic>
          </p:grpSp>
          <p:grpSp>
            <p:nvGrpSpPr>
              <p:cNvPr id="33" name="Group 713"/>
              <p:cNvGrpSpPr/>
              <p:nvPr/>
            </p:nvGrpSpPr>
            <p:grpSpPr>
              <a:xfrm>
                <a:off x="511838" y="1140632"/>
                <a:ext cx="378981" cy="449307"/>
                <a:chOff x="-53881" y="-53881"/>
                <a:chExt cx="378979" cy="449305"/>
              </a:xfrm>
            </p:grpSpPr>
            <p:sp>
              <p:nvSpPr>
                <p:cNvPr id="34"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5" name="Picture 34"/>
                <p:cNvPicPr/>
                <p:nvPr/>
              </p:nvPicPr>
              <p:blipFill>
                <a:blip r:embed="rId10">
                  <a:extLst/>
                </a:blip>
                <a:stretch>
                  <a:fillRect/>
                </a:stretch>
              </p:blipFill>
              <p:spPr>
                <a:xfrm>
                  <a:off x="-53882" y="-53882"/>
                  <a:ext cx="378981" cy="449307"/>
                </a:xfrm>
                <a:prstGeom prst="rect">
                  <a:avLst/>
                </a:prstGeom>
                <a:effectLst/>
              </p:spPr>
            </p:pic>
          </p:grpSp>
        </p:grpSp>
        <p:grpSp>
          <p:nvGrpSpPr>
            <p:cNvPr id="56" name="Group 679"/>
            <p:cNvGrpSpPr/>
            <p:nvPr/>
          </p:nvGrpSpPr>
          <p:grpSpPr>
            <a:xfrm>
              <a:off x="5217915" y="1934392"/>
              <a:ext cx="1330962" cy="498269"/>
              <a:chOff x="-58206" y="-55534"/>
              <a:chExt cx="1330961" cy="498268"/>
            </a:xfrm>
          </p:grpSpPr>
          <p:sp>
            <p:nvSpPr>
              <p:cNvPr id="57"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Router</a:t>
                </a:r>
                <a:endParaRPr sz="1200" dirty="0"/>
              </a:p>
            </p:txBody>
          </p:sp>
          <p:pic>
            <p:nvPicPr>
              <p:cNvPr id="58" name="Picture 57"/>
              <p:cNvPicPr/>
              <p:nvPr/>
            </p:nvPicPr>
            <p:blipFill>
              <a:blip r:embed="rId8">
                <a:extLst/>
              </a:blip>
              <a:stretch>
                <a:fillRect/>
              </a:stretch>
            </p:blipFill>
            <p:spPr>
              <a:xfrm>
                <a:off x="-58206" y="-55534"/>
                <a:ext cx="1330961" cy="498268"/>
              </a:xfrm>
              <a:prstGeom prst="rect">
                <a:avLst/>
              </a:prstGeom>
              <a:effectLst/>
            </p:spPr>
          </p:pic>
        </p:grpSp>
        <p:grpSp>
          <p:nvGrpSpPr>
            <p:cNvPr id="59" name="Group 671"/>
            <p:cNvGrpSpPr/>
            <p:nvPr/>
          </p:nvGrpSpPr>
          <p:grpSpPr>
            <a:xfrm>
              <a:off x="5228864" y="3209458"/>
              <a:ext cx="1209446" cy="369358"/>
              <a:chOff x="-75702" y="132295"/>
              <a:chExt cx="1209445" cy="472724"/>
            </a:xfrm>
          </p:grpSpPr>
          <p:sp>
            <p:nvSpPr>
              <p:cNvPr id="60"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Access</a:t>
                </a:r>
                <a:endParaRPr sz="1200" dirty="0"/>
              </a:p>
            </p:txBody>
          </p:sp>
          <p:pic>
            <p:nvPicPr>
              <p:cNvPr id="61" name="Picture 60"/>
              <p:cNvPicPr/>
              <p:nvPr/>
            </p:nvPicPr>
            <p:blipFill>
              <a:blip r:embed="rId6">
                <a:extLst/>
              </a:blip>
              <a:stretch>
                <a:fillRect/>
              </a:stretch>
            </p:blipFill>
            <p:spPr>
              <a:xfrm>
                <a:off x="-75702" y="132295"/>
                <a:ext cx="1209445" cy="472724"/>
              </a:xfrm>
              <a:prstGeom prst="rect">
                <a:avLst/>
              </a:prstGeom>
              <a:effectLst/>
            </p:spPr>
          </p:pic>
        </p:grpSp>
      </p:grpSp>
      <p:sp>
        <p:nvSpPr>
          <p:cNvPr id="63"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grpSp>
        <p:nvGrpSpPr>
          <p:cNvPr id="64" name="Group 717"/>
          <p:cNvGrpSpPr/>
          <p:nvPr/>
        </p:nvGrpSpPr>
        <p:grpSpPr>
          <a:xfrm>
            <a:off x="7907930" y="3052210"/>
            <a:ext cx="378981" cy="449306"/>
            <a:chOff x="-53881" y="-53881"/>
            <a:chExt cx="378979" cy="449305"/>
          </a:xfrm>
        </p:grpSpPr>
        <p:sp>
          <p:nvSpPr>
            <p:cNvPr id="65"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6" name="Picture 65"/>
            <p:cNvPicPr/>
            <p:nvPr/>
          </p:nvPicPr>
          <p:blipFill>
            <a:blip r:embed="rId10">
              <a:extLst/>
            </a:blip>
            <a:stretch>
              <a:fillRect/>
            </a:stretch>
          </p:blipFill>
          <p:spPr>
            <a:xfrm>
              <a:off x="-53882" y="-53882"/>
              <a:ext cx="378981" cy="449307"/>
            </a:xfrm>
            <a:prstGeom prst="rect">
              <a:avLst/>
            </a:prstGeom>
            <a:effectLst/>
          </p:spPr>
        </p:pic>
      </p:grpSp>
      <p:grpSp>
        <p:nvGrpSpPr>
          <p:cNvPr id="67" name="Group 720"/>
          <p:cNvGrpSpPr/>
          <p:nvPr/>
        </p:nvGrpSpPr>
        <p:grpSpPr>
          <a:xfrm>
            <a:off x="7093028" y="3509410"/>
            <a:ext cx="378981" cy="449306"/>
            <a:chOff x="-53881" y="-53881"/>
            <a:chExt cx="378979" cy="449305"/>
          </a:xfrm>
        </p:grpSpPr>
        <p:sp>
          <p:nvSpPr>
            <p:cNvPr id="68"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 name="Picture 68"/>
            <p:cNvPicPr/>
            <p:nvPr/>
          </p:nvPicPr>
          <p:blipFill>
            <a:blip r:embed="rId10">
              <a:extLst/>
            </a:blip>
            <a:stretch>
              <a:fillRect/>
            </a:stretch>
          </p:blipFill>
          <p:spPr>
            <a:xfrm>
              <a:off x="-53882" y="-53882"/>
              <a:ext cx="378981" cy="449307"/>
            </a:xfrm>
            <a:prstGeom prst="rect">
              <a:avLst/>
            </a:prstGeom>
            <a:effectLst/>
          </p:spPr>
        </p:pic>
      </p:grpSp>
      <p:grpSp>
        <p:nvGrpSpPr>
          <p:cNvPr id="70" name="Group 723"/>
          <p:cNvGrpSpPr/>
          <p:nvPr/>
        </p:nvGrpSpPr>
        <p:grpSpPr>
          <a:xfrm>
            <a:off x="7500479" y="3504329"/>
            <a:ext cx="378980" cy="449307"/>
            <a:chOff x="-53881" y="-53881"/>
            <a:chExt cx="378979" cy="449305"/>
          </a:xfrm>
        </p:grpSpPr>
        <p:sp>
          <p:nvSpPr>
            <p:cNvPr id="71"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 name="Picture 71"/>
            <p:cNvPicPr/>
            <p:nvPr/>
          </p:nvPicPr>
          <p:blipFill>
            <a:blip r:embed="rId10">
              <a:extLst/>
            </a:blip>
            <a:stretch>
              <a:fillRect/>
            </a:stretch>
          </p:blipFill>
          <p:spPr>
            <a:xfrm>
              <a:off x="-53882" y="-53882"/>
              <a:ext cx="378981" cy="449307"/>
            </a:xfrm>
            <a:prstGeom prst="rect">
              <a:avLst/>
            </a:prstGeom>
            <a:effectLst/>
          </p:spPr>
        </p:pic>
      </p:grpSp>
      <p:grpSp>
        <p:nvGrpSpPr>
          <p:cNvPr id="73" name="Group 726"/>
          <p:cNvGrpSpPr/>
          <p:nvPr/>
        </p:nvGrpSpPr>
        <p:grpSpPr>
          <a:xfrm>
            <a:off x="7907930" y="3504329"/>
            <a:ext cx="378981" cy="449307"/>
            <a:chOff x="-53881" y="-53881"/>
            <a:chExt cx="378979" cy="449305"/>
          </a:xfrm>
        </p:grpSpPr>
        <p:sp>
          <p:nvSpPr>
            <p:cNvPr id="74"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5" name="Picture 74"/>
            <p:cNvPicPr/>
            <p:nvPr/>
          </p:nvPicPr>
          <p:blipFill>
            <a:blip r:embed="rId10">
              <a:extLst/>
            </a:blip>
            <a:stretch>
              <a:fillRect/>
            </a:stretch>
          </p:blipFill>
          <p:spPr>
            <a:xfrm>
              <a:off x="-53882" y="-53882"/>
              <a:ext cx="378981" cy="449307"/>
            </a:xfrm>
            <a:prstGeom prst="rect">
              <a:avLst/>
            </a:prstGeom>
            <a:effectLst/>
          </p:spPr>
        </p:pic>
      </p:grpSp>
      <p:pic>
        <p:nvPicPr>
          <p:cNvPr id="76" name="pasted-image.png"/>
          <p:cNvPicPr/>
          <p:nvPr/>
        </p:nvPicPr>
        <p:blipFill>
          <a:blip r:embed="rId11">
            <a:extLst/>
          </a:blip>
          <a:stretch>
            <a:fillRect/>
          </a:stretch>
        </p:blipFill>
        <p:spPr>
          <a:xfrm>
            <a:off x="152877" y="2881348"/>
            <a:ext cx="2274888" cy="1706166"/>
          </a:xfrm>
          <a:prstGeom prst="rect">
            <a:avLst/>
          </a:prstGeom>
          <a:ln w="12700">
            <a:miter lim="400000"/>
          </a:ln>
        </p:spPr>
      </p:pic>
      <p:sp>
        <p:nvSpPr>
          <p:cNvPr id="77"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8" name="Picture 77"/>
          <p:cNvPicPr/>
          <p:nvPr/>
        </p:nvPicPr>
        <p:blipFill>
          <a:blip r:embed="rId12">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9" name="chrome.png"/>
          <p:cNvPicPr/>
          <p:nvPr/>
        </p:nvPicPr>
        <p:blipFill>
          <a:blip r:embed="rId13">
            <a:extLst/>
          </a:blip>
          <a:stretch>
            <a:fillRect/>
          </a:stretch>
        </p:blipFill>
        <p:spPr>
          <a:xfrm>
            <a:off x="2144578" y="3297828"/>
            <a:ext cx="409226" cy="409226"/>
          </a:xfrm>
          <a:prstGeom prst="rect">
            <a:avLst/>
          </a:prstGeom>
          <a:ln w="12700">
            <a:miter lim="400000"/>
          </a:ln>
        </p:spPr>
      </p:pic>
    </p:spTree>
    <p:extLst>
      <p:ext uri="{BB962C8B-B14F-4D97-AF65-F5344CB8AC3E}">
        <p14:creationId xmlns:p14="http://schemas.microsoft.com/office/powerpoint/2010/main" val="1313166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0"/>
                                  </p:iterate>
                                  <p:childTnLst>
                                    <p:set>
                                      <p:cBhvr>
                                        <p:cTn id="11" fill="hold"/>
                                        <p:tgtEl>
                                          <p:spTgt spid="63"/>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300"/>
                                  </p:stCondLst>
                                  <p:iterate>
                                    <p:tmAbs val="0"/>
                                  </p:iterate>
                                  <p:childTnLst>
                                    <p:set>
                                      <p:cBhvr>
                                        <p:cTn id="14" fill="hold"/>
                                        <p:tgtEl>
                                          <p:spTgt spid="64"/>
                                        </p:tgtEl>
                                        <p:attrNameLst>
                                          <p:attrName>style.visibility</p:attrName>
                                        </p:attrNameLst>
                                      </p:cBhvr>
                                      <p:to>
                                        <p:strVal val="visible"/>
                                      </p:to>
                                    </p:set>
                                    <p:anim calcmode="lin" valueType="num">
                                      <p:cBhvr>
                                        <p:cTn id="15" dur="150" fill="hold"/>
                                        <p:tgtEl>
                                          <p:spTgt spid="64"/>
                                        </p:tgtEl>
                                        <p:attrNameLst>
                                          <p:attrName>ppt_w</p:attrName>
                                        </p:attrNameLst>
                                      </p:cBhvr>
                                      <p:tavLst>
                                        <p:tav tm="0">
                                          <p:val>
                                            <p:fltVal val="0"/>
                                          </p:val>
                                        </p:tav>
                                        <p:tav tm="100000">
                                          <p:val>
                                            <p:strVal val="#ppt_w"/>
                                          </p:val>
                                        </p:tav>
                                      </p:tavLst>
                                    </p:anim>
                                    <p:anim calcmode="lin" valueType="num">
                                      <p:cBhvr>
                                        <p:cTn id="16" dur="150" fill="hold"/>
                                        <p:tgtEl>
                                          <p:spTgt spid="64"/>
                                        </p:tgtEl>
                                        <p:attrNameLst>
                                          <p:attrName>ppt_h</p:attrName>
                                        </p:attrNameLst>
                                      </p:cBhvr>
                                      <p:tavLst>
                                        <p:tav tm="0">
                                          <p:val>
                                            <p:fltVal val="0"/>
                                          </p:val>
                                        </p:tav>
                                        <p:tav tm="100000">
                                          <p:val>
                                            <p:strVal val="#ppt_h"/>
                                          </p:val>
                                        </p:tav>
                                      </p:tavLst>
                                    </p:anim>
                                  </p:childTnLst>
                                </p:cTn>
                              </p:par>
                            </p:childTnLst>
                          </p:cTn>
                        </p:par>
                        <p:par>
                          <p:cTn id="17" fill="hold">
                            <p:stCondLst>
                              <p:cond delay="450"/>
                            </p:stCondLst>
                            <p:childTnLst>
                              <p:par>
                                <p:cTn id="18" presetID="23" presetClass="entr" presetSubtype="16" fill="hold" grpId="0" nodeType="afterEffect">
                                  <p:stCondLst>
                                    <p:cond delay="0"/>
                                  </p:stCondLst>
                                  <p:iterate>
                                    <p:tmAbs val="0"/>
                                  </p:iterate>
                                  <p:childTnLst>
                                    <p:set>
                                      <p:cBhvr>
                                        <p:cTn id="19" fill="hold"/>
                                        <p:tgtEl>
                                          <p:spTgt spid="70"/>
                                        </p:tgtEl>
                                        <p:attrNameLst>
                                          <p:attrName>style.visibility</p:attrName>
                                        </p:attrNameLst>
                                      </p:cBhvr>
                                      <p:to>
                                        <p:strVal val="visible"/>
                                      </p:to>
                                    </p:set>
                                    <p:anim calcmode="lin" valueType="num">
                                      <p:cBhvr>
                                        <p:cTn id="20" dur="150" fill="hold"/>
                                        <p:tgtEl>
                                          <p:spTgt spid="70"/>
                                        </p:tgtEl>
                                        <p:attrNameLst>
                                          <p:attrName>ppt_w</p:attrName>
                                        </p:attrNameLst>
                                      </p:cBhvr>
                                      <p:tavLst>
                                        <p:tav tm="0">
                                          <p:val>
                                            <p:fltVal val="0"/>
                                          </p:val>
                                        </p:tav>
                                        <p:tav tm="100000">
                                          <p:val>
                                            <p:strVal val="#ppt_w"/>
                                          </p:val>
                                        </p:tav>
                                      </p:tavLst>
                                    </p:anim>
                                    <p:anim calcmode="lin" valueType="num">
                                      <p:cBhvr>
                                        <p:cTn id="21" dur="150" fill="hold"/>
                                        <p:tgtEl>
                                          <p:spTgt spid="70"/>
                                        </p:tgtEl>
                                        <p:attrNameLst>
                                          <p:attrName>ppt_h</p:attrName>
                                        </p:attrNameLst>
                                      </p:cBhvr>
                                      <p:tavLst>
                                        <p:tav tm="0">
                                          <p:val>
                                            <p:fltVal val="0"/>
                                          </p:val>
                                        </p:tav>
                                        <p:tav tm="100000">
                                          <p:val>
                                            <p:strVal val="#ppt_h"/>
                                          </p:val>
                                        </p:tav>
                                      </p:tavLst>
                                    </p:anim>
                                  </p:childTnLst>
                                </p:cTn>
                              </p:par>
                            </p:childTnLst>
                          </p:cTn>
                        </p:par>
                        <p:par>
                          <p:cTn id="22" fill="hold">
                            <p:stCondLst>
                              <p:cond delay="600"/>
                            </p:stCondLst>
                            <p:childTnLst>
                              <p:par>
                                <p:cTn id="23" presetID="23" presetClass="entr" presetSubtype="16" fill="hold" grpId="0" nodeType="after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150" fill="hold"/>
                                        <p:tgtEl>
                                          <p:spTgt spid="73"/>
                                        </p:tgtEl>
                                        <p:attrNameLst>
                                          <p:attrName>ppt_w</p:attrName>
                                        </p:attrNameLst>
                                      </p:cBhvr>
                                      <p:tavLst>
                                        <p:tav tm="0">
                                          <p:val>
                                            <p:fltVal val="0"/>
                                          </p:val>
                                        </p:tav>
                                        <p:tav tm="100000">
                                          <p:val>
                                            <p:strVal val="#ppt_w"/>
                                          </p:val>
                                        </p:tav>
                                      </p:tavLst>
                                    </p:anim>
                                    <p:anim calcmode="lin" valueType="num">
                                      <p:cBhvr>
                                        <p:cTn id="26" dur="150" fill="hold"/>
                                        <p:tgtEl>
                                          <p:spTgt spid="73"/>
                                        </p:tgtEl>
                                        <p:attrNameLst>
                                          <p:attrName>ppt_h</p:attrName>
                                        </p:attrNameLst>
                                      </p:cBhvr>
                                      <p:tavLst>
                                        <p:tav tm="0">
                                          <p:val>
                                            <p:fltVal val="0"/>
                                          </p:val>
                                        </p:tav>
                                        <p:tav tm="100000">
                                          <p:val>
                                            <p:strVal val="#ppt_h"/>
                                          </p:val>
                                        </p:tav>
                                      </p:tavLst>
                                    </p:anim>
                                  </p:childTnLst>
                                </p:cTn>
                              </p:par>
                            </p:childTnLst>
                          </p:cTn>
                        </p:par>
                        <p:par>
                          <p:cTn id="27" fill="hold">
                            <p:stCondLst>
                              <p:cond delay="750"/>
                            </p:stCondLst>
                            <p:childTnLst>
                              <p:par>
                                <p:cTn id="28" presetID="23" presetClass="entr" presetSubtype="16" fill="hold" grpId="0" nodeType="afterEffect">
                                  <p:stCondLst>
                                    <p:cond delay="0"/>
                                  </p:stCondLst>
                                  <p:iterate>
                                    <p:tmAbs val="0"/>
                                  </p:iterate>
                                  <p:childTnLst>
                                    <p:set>
                                      <p:cBhvr>
                                        <p:cTn id="29" fill="hold"/>
                                        <p:tgtEl>
                                          <p:spTgt spid="67"/>
                                        </p:tgtEl>
                                        <p:attrNameLst>
                                          <p:attrName>style.visibility</p:attrName>
                                        </p:attrNameLst>
                                      </p:cBhvr>
                                      <p:to>
                                        <p:strVal val="visible"/>
                                      </p:to>
                                    </p:set>
                                    <p:anim calcmode="lin" valueType="num">
                                      <p:cBhvr>
                                        <p:cTn id="30" dur="150" fill="hold"/>
                                        <p:tgtEl>
                                          <p:spTgt spid="67"/>
                                        </p:tgtEl>
                                        <p:attrNameLst>
                                          <p:attrName>ppt_w</p:attrName>
                                        </p:attrNameLst>
                                      </p:cBhvr>
                                      <p:tavLst>
                                        <p:tav tm="0">
                                          <p:val>
                                            <p:fltVal val="0"/>
                                          </p:val>
                                        </p:tav>
                                        <p:tav tm="100000">
                                          <p:val>
                                            <p:strVal val="#ppt_w"/>
                                          </p:val>
                                        </p:tav>
                                      </p:tavLst>
                                    </p:anim>
                                    <p:anim calcmode="lin" valueType="num">
                                      <p:cBhvr>
                                        <p:cTn id="31" dur="150" fill="hold"/>
                                        <p:tgtEl>
                                          <p:spTgt spid="67"/>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2" fill="hold" grpId="0" nodeType="afterEffect">
                                  <p:stCondLst>
                                    <p:cond delay="0"/>
                                  </p:stCondLst>
                                  <p:iterate>
                                    <p:tmAbs val="0"/>
                                  </p:iterate>
                                  <p:childTnLst>
                                    <p:set>
                                      <p:cBhvr>
                                        <p:cTn id="34" fill="hold"/>
                                        <p:tgtEl>
                                          <p:spTgt spid="78"/>
                                        </p:tgtEl>
                                        <p:attrNameLst>
                                          <p:attrName>style.visibility</p:attrName>
                                        </p:attrNameLst>
                                      </p:cBhvr>
                                      <p:to>
                                        <p:strVal val="visible"/>
                                      </p:to>
                                    </p:set>
                                    <p:animEffect transition="in" filter="wipe(right)">
                                      <p:cBhvr>
                                        <p:cTn id="35" dur="1000"/>
                                        <p:tgtEl>
                                          <p:spTgt spid="78"/>
                                        </p:tgtEl>
                                      </p:cBhvr>
                                    </p:animEffect>
                                  </p:childTnLst>
                                </p:cTn>
                              </p:par>
                            </p:childTnLst>
                          </p:cTn>
                        </p:par>
                        <p:par>
                          <p:cTn id="36" fill="hold">
                            <p:stCondLst>
                              <p:cond delay="1900"/>
                            </p:stCondLst>
                            <p:childTnLst>
                              <p:par>
                                <p:cTn id="37" presetID="4" presetClass="entr" presetSubtype="32" fill="hold" grpId="0" nodeType="afterEffect">
                                  <p:stCondLst>
                                    <p:cond delay="0"/>
                                  </p:stCondLst>
                                  <p:iterate>
                                    <p:tmAbs val="0"/>
                                  </p:iterate>
                                  <p:childTnLst>
                                    <p:set>
                                      <p:cBhvr>
                                        <p:cTn id="38" fill="hold"/>
                                        <p:tgtEl>
                                          <p:spTgt spid="76"/>
                                        </p:tgtEl>
                                        <p:attrNameLst>
                                          <p:attrName>style.visibility</p:attrName>
                                        </p:attrNameLst>
                                      </p:cBhvr>
                                      <p:to>
                                        <p:strVal val="visible"/>
                                      </p:to>
                                    </p:set>
                                    <p:animEffect transition="in" filter="box(out)">
                                      <p:cBhvr>
                                        <p:cTn id="39" dur="1000"/>
                                        <p:tgtEl>
                                          <p:spTgt spid="76"/>
                                        </p:tgtEl>
                                      </p:cBhvr>
                                    </p:animEffect>
                                  </p:childTnLst>
                                </p:cTn>
                              </p:par>
                            </p:childTnLst>
                          </p:cTn>
                        </p:par>
                        <p:par>
                          <p:cTn id="40" fill="hold">
                            <p:stCondLst>
                              <p:cond delay="2900"/>
                            </p:stCondLst>
                            <p:childTnLst>
                              <p:par>
                                <p:cTn id="41" presetID="23" presetClass="entr" presetSubtype="16" fill="hold" grpId="0" nodeType="afterEffect">
                                  <p:stCondLst>
                                    <p:cond delay="0"/>
                                  </p:stCondLst>
                                  <p:iterate>
                                    <p:tmAbs val="0"/>
                                  </p:iterate>
                                  <p:childTnLst>
                                    <p:set>
                                      <p:cBhvr>
                                        <p:cTn id="42" fill="hold"/>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1" presetClass="entr" presetSubtype="0" fill="hold" grpId="0" nodeType="afterEffect">
                                  <p:stCondLst>
                                    <p:cond delay="0"/>
                                  </p:stCondLst>
                                  <p:iterate type="lt">
                                    <p:tmAbs val="0"/>
                                  </p:iterate>
                                  <p:childTnLst>
                                    <p:set>
                                      <p:cBhvr>
                                        <p:cTn id="47" fill="hold"/>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advAuto="0"/>
      <p:bldP spid="64" grpId="0" animBg="1" advAuto="0"/>
      <p:bldP spid="67" grpId="0" animBg="1" advAuto="0"/>
      <p:bldP spid="70" grpId="0" animBg="1" advAuto="0"/>
      <p:bldP spid="73" grpId="0" animBg="1" advAuto="0"/>
      <p:bldP spid="76" grpId="0" animBg="1" advAuto="0"/>
      <p:bldP spid="77" grpId="0" animBg="1" advAuto="0"/>
      <p:bldP spid="78" grpId="0" animBg="1" advAuto="0"/>
      <p:bldP spid="79"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847190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
        <p:nvSpPr>
          <p:cNvPr id="24"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4282826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32" fill="hold" grpId="0" nodeType="afterEffect">
                                  <p:stCondLst>
                                    <p:cond delay="0"/>
                                  </p:stCondLst>
                                  <p:iterate>
                                    <p:tmAbs val="0"/>
                                  </p:iterate>
                                  <p:childTnLst>
                                    <p:set>
                                      <p:cBhvr>
                                        <p:cTn id="11" fill="hold"/>
                                        <p:tgtEl>
                                          <p:spTgt spid="763"/>
                                        </p:tgtEl>
                                        <p:attrNameLst>
                                          <p:attrName>style.visibility</p:attrName>
                                        </p:attrNameLst>
                                      </p:cBhvr>
                                      <p:to>
                                        <p:strVal val="visible"/>
                                      </p:to>
                                    </p:set>
                                    <p:anim calcmode="lin" valueType="num">
                                      <p:cBhvr>
                                        <p:cTn id="12" dur="400" fill="hold"/>
                                        <p:tgtEl>
                                          <p:spTgt spid="763"/>
                                        </p:tgtEl>
                                        <p:attrNameLst>
                                          <p:attrName>ppt_w</p:attrName>
                                        </p:attrNameLst>
                                      </p:cBhvr>
                                      <p:tavLst>
                                        <p:tav tm="0">
                                          <p:val>
                                            <p:fltVal val="0"/>
                                          </p:val>
                                        </p:tav>
                                        <p:tav tm="100000">
                                          <p:val>
                                            <p:strVal val="#ppt_w"/>
                                          </p:val>
                                        </p:tav>
                                      </p:tavLst>
                                    </p:anim>
                                    <p:anim calcmode="lin" valueType="num">
                                      <p:cBhvr>
                                        <p:cTn id="13" dur="400" fill="hold"/>
                                        <p:tgtEl>
                                          <p:spTgt spid="763"/>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3" presetClass="entr" presetSubtype="32" fill="hold" grpId="0" nodeType="afterEffect">
                                  <p:stCondLst>
                                    <p:cond delay="0"/>
                                  </p:stCondLst>
                                  <p:iterate>
                                    <p:tmAbs val="0"/>
                                  </p:iterate>
                                  <p:childTnLst>
                                    <p:set>
                                      <p:cBhvr>
                                        <p:cTn id="16" fill="hold"/>
                                        <p:tgtEl>
                                          <p:spTgt spid="772"/>
                                        </p:tgtEl>
                                        <p:attrNameLst>
                                          <p:attrName>style.visibility</p:attrName>
                                        </p:attrNameLst>
                                      </p:cBhvr>
                                      <p:to>
                                        <p:strVal val="visible"/>
                                      </p:to>
                                    </p:set>
                                    <p:anim calcmode="lin" valueType="num">
                                      <p:cBhvr>
                                        <p:cTn id="17" dur="400" fill="hold"/>
                                        <p:tgtEl>
                                          <p:spTgt spid="772"/>
                                        </p:tgtEl>
                                        <p:attrNameLst>
                                          <p:attrName>ppt_w</p:attrName>
                                        </p:attrNameLst>
                                      </p:cBhvr>
                                      <p:tavLst>
                                        <p:tav tm="0">
                                          <p:val>
                                            <p:fltVal val="0"/>
                                          </p:val>
                                        </p:tav>
                                        <p:tav tm="100000">
                                          <p:val>
                                            <p:strVal val="#ppt_w"/>
                                          </p:val>
                                        </p:tav>
                                      </p:tavLst>
                                    </p:anim>
                                    <p:anim calcmode="lin" valueType="num">
                                      <p:cBhvr>
                                        <p:cTn id="18" dur="400" fill="hold"/>
                                        <p:tgtEl>
                                          <p:spTgt spid="772"/>
                                        </p:tgtEl>
                                        <p:attrNameLst>
                                          <p:attrName>ppt_h</p:attrName>
                                        </p:attrNameLst>
                                      </p:cBhvr>
                                      <p:tavLst>
                                        <p:tav tm="0">
                                          <p:val>
                                            <p:fltVal val="0"/>
                                          </p:val>
                                        </p:tav>
                                        <p:tav tm="100000">
                                          <p:val>
                                            <p:strVal val="#ppt_h"/>
                                          </p:val>
                                        </p:tav>
                                      </p:tavLst>
                                    </p:anim>
                                  </p:childTnLst>
                                </p:cTn>
                              </p:par>
                            </p:childTnLst>
                          </p:cTn>
                        </p:par>
                        <p:par>
                          <p:cTn id="19" fill="hold">
                            <p:stCondLst>
                              <p:cond delay="1200"/>
                            </p:stCondLst>
                            <p:childTnLst>
                              <p:par>
                                <p:cTn id="20" presetID="23" presetClass="entr" presetSubtype="32" fill="hold" grpId="0" nodeType="afterEffect">
                                  <p:stCondLst>
                                    <p:cond delay="0"/>
                                  </p:stCondLst>
                                  <p:iterate>
                                    <p:tmAbs val="0"/>
                                  </p:iterate>
                                  <p:childTnLst>
                                    <p:set>
                                      <p:cBhvr>
                                        <p:cTn id="21" fill="hold"/>
                                        <p:tgtEl>
                                          <p:spTgt spid="769"/>
                                        </p:tgtEl>
                                        <p:attrNameLst>
                                          <p:attrName>style.visibility</p:attrName>
                                        </p:attrNameLst>
                                      </p:cBhvr>
                                      <p:to>
                                        <p:strVal val="visible"/>
                                      </p:to>
                                    </p:set>
                                    <p:anim calcmode="lin" valueType="num">
                                      <p:cBhvr>
                                        <p:cTn id="22" dur="400" fill="hold"/>
                                        <p:tgtEl>
                                          <p:spTgt spid="769"/>
                                        </p:tgtEl>
                                        <p:attrNameLst>
                                          <p:attrName>ppt_w</p:attrName>
                                        </p:attrNameLst>
                                      </p:cBhvr>
                                      <p:tavLst>
                                        <p:tav tm="0">
                                          <p:val>
                                            <p:fltVal val="0"/>
                                          </p:val>
                                        </p:tav>
                                        <p:tav tm="100000">
                                          <p:val>
                                            <p:strVal val="#ppt_w"/>
                                          </p:val>
                                        </p:tav>
                                      </p:tavLst>
                                    </p:anim>
                                    <p:anim calcmode="lin" valueType="num">
                                      <p:cBhvr>
                                        <p:cTn id="23" dur="400" fill="hold"/>
                                        <p:tgtEl>
                                          <p:spTgt spid="769"/>
                                        </p:tgtEl>
                                        <p:attrNameLst>
                                          <p:attrName>ppt_h</p:attrName>
                                        </p:attrNameLst>
                                      </p:cBhvr>
                                      <p:tavLst>
                                        <p:tav tm="0">
                                          <p:val>
                                            <p:fltVal val="0"/>
                                          </p:val>
                                        </p:tav>
                                        <p:tav tm="100000">
                                          <p:val>
                                            <p:strVal val="#ppt_h"/>
                                          </p:val>
                                        </p:tav>
                                      </p:tavLst>
                                    </p:anim>
                                  </p:childTnLst>
                                </p:cTn>
                              </p:par>
                            </p:childTnLst>
                          </p:cTn>
                        </p:par>
                        <p:par>
                          <p:cTn id="24" fill="hold">
                            <p:stCondLst>
                              <p:cond delay="1600"/>
                            </p:stCondLst>
                            <p:childTnLst>
                              <p:par>
                                <p:cTn id="25" presetID="23" presetClass="entr" presetSubtype="32" fill="hold" grpId="0" nodeType="afterEffect">
                                  <p:stCondLst>
                                    <p:cond delay="0"/>
                                  </p:stCondLst>
                                  <p:iterate>
                                    <p:tmAbs val="0"/>
                                  </p:iterate>
                                  <p:childTnLst>
                                    <p:set>
                                      <p:cBhvr>
                                        <p:cTn id="26" fill="hold"/>
                                        <p:tgtEl>
                                          <p:spTgt spid="766"/>
                                        </p:tgtEl>
                                        <p:attrNameLst>
                                          <p:attrName>style.visibility</p:attrName>
                                        </p:attrNameLst>
                                      </p:cBhvr>
                                      <p:to>
                                        <p:strVal val="visible"/>
                                      </p:to>
                                    </p:set>
                                    <p:anim calcmode="lin" valueType="num">
                                      <p:cBhvr>
                                        <p:cTn id="27" dur="400" fill="hold"/>
                                        <p:tgtEl>
                                          <p:spTgt spid="766"/>
                                        </p:tgtEl>
                                        <p:attrNameLst>
                                          <p:attrName>ppt_w</p:attrName>
                                        </p:attrNameLst>
                                      </p:cBhvr>
                                      <p:tavLst>
                                        <p:tav tm="0">
                                          <p:val>
                                            <p:fltVal val="0"/>
                                          </p:val>
                                        </p:tav>
                                        <p:tav tm="100000">
                                          <p:val>
                                            <p:strVal val="#ppt_w"/>
                                          </p:val>
                                        </p:tav>
                                      </p:tavLst>
                                    </p:anim>
                                    <p:anim calcmode="lin" valueType="num">
                                      <p:cBhvr>
                                        <p:cTn id="28" dur="400" fill="hold"/>
                                        <p:tgtEl>
                                          <p:spTgt spid="766"/>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iterate>
                                    <p:tmAbs val="0"/>
                                  </p:iterate>
                                  <p:childTnLst>
                                    <p:set>
                                      <p:cBhvr>
                                        <p:cTn id="31" fill="hold"/>
                                        <p:tgtEl>
                                          <p:spTgt spid="778"/>
                                        </p:tgtEl>
                                        <p:attrNameLst>
                                          <p:attrName>style.visibility</p:attrName>
                                        </p:attrNameLst>
                                      </p:cBhvr>
                                      <p:to>
                                        <p:strVal val="visible"/>
                                      </p:to>
                                    </p:set>
                                    <p:anim calcmode="lin" valueType="num">
                                      <p:cBhvr>
                                        <p:cTn id="32" dur="400" fill="hold"/>
                                        <p:tgtEl>
                                          <p:spTgt spid="778"/>
                                        </p:tgtEl>
                                        <p:attrNameLst>
                                          <p:attrName>ppt_w</p:attrName>
                                        </p:attrNameLst>
                                      </p:cBhvr>
                                      <p:tavLst>
                                        <p:tav tm="0">
                                          <p:val>
                                            <p:fltVal val="0"/>
                                          </p:val>
                                        </p:tav>
                                        <p:tav tm="100000">
                                          <p:val>
                                            <p:strVal val="#ppt_w"/>
                                          </p:val>
                                        </p:tav>
                                      </p:tavLst>
                                    </p:anim>
                                    <p:anim calcmode="lin" valueType="num">
                                      <p:cBhvr>
                                        <p:cTn id="33"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1" name="pasted-image.png"/>
          <p:cNvPicPr/>
          <p:nvPr/>
        </p:nvPicPr>
        <p:blipFill>
          <a:blip r:embed="rId2">
            <a:extLst/>
          </a:blip>
          <a:stretch>
            <a:fillRect/>
          </a:stretch>
        </p:blipFill>
        <p:spPr>
          <a:xfrm>
            <a:off x="-488620" y="2151141"/>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280445" y="558333"/>
            <a:ext cx="4021750" cy="1009149"/>
          </a:xfrm>
          <a:prstGeom prst="rect">
            <a:avLst/>
          </a:prstGeom>
          <a:ln w="12700">
            <a:miter lim="400000"/>
          </a:ln>
        </p:spPr>
      </p:pic>
      <p:sp>
        <p:nvSpPr>
          <p:cNvPr id="783" name="Shape 783"/>
          <p:cNvSpPr/>
          <p:nvPr/>
        </p:nvSpPr>
        <p:spPr>
          <a:xfrm>
            <a:off x="3286370" y="3759955"/>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sp>
        <p:nvSpPr>
          <p:cNvPr id="791" name="Shape 791"/>
          <p:cNvSpPr/>
          <p:nvPr/>
        </p:nvSpPr>
        <p:spPr>
          <a:xfrm>
            <a:off x="3267624" y="1603951"/>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4">
            <a:alphaModFix amt="88458"/>
            <a:extLst/>
          </a:blip>
          <a:stretch>
            <a:fillRect/>
          </a:stretch>
        </p:blipFill>
        <p:spPr>
          <a:xfrm>
            <a:off x="3460306" y="2037317"/>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3570583" y="1714740"/>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5">
            <a:extLst/>
          </a:blip>
          <a:stretch>
            <a:fillRect/>
          </a:stretch>
        </p:blipFill>
        <p:spPr>
          <a:xfrm>
            <a:off x="6446948" y="2026951"/>
            <a:ext cx="759928" cy="759928"/>
          </a:xfrm>
          <a:prstGeom prst="rect">
            <a:avLst/>
          </a:prstGeom>
          <a:ln w="12700">
            <a:miter lim="400000"/>
          </a:ln>
        </p:spPr>
      </p:pic>
      <p:pic>
        <p:nvPicPr>
          <p:cNvPr id="795" name="pasted-image.png"/>
          <p:cNvPicPr/>
          <p:nvPr/>
        </p:nvPicPr>
        <p:blipFill>
          <a:blip r:embed="rId6">
            <a:extLst/>
          </a:blip>
          <a:stretch>
            <a:fillRect/>
          </a:stretch>
        </p:blipFill>
        <p:spPr>
          <a:xfrm>
            <a:off x="5756606" y="2026951"/>
            <a:ext cx="759928" cy="759928"/>
          </a:xfrm>
          <a:prstGeom prst="rect">
            <a:avLst/>
          </a:prstGeom>
          <a:ln w="12700">
            <a:miter lim="400000"/>
          </a:ln>
        </p:spPr>
      </p:pic>
      <p:pic>
        <p:nvPicPr>
          <p:cNvPr id="796" name="pasted-image.png"/>
          <p:cNvPicPr/>
          <p:nvPr/>
        </p:nvPicPr>
        <p:blipFill>
          <a:blip r:embed="rId7">
            <a:extLst/>
          </a:blip>
          <a:stretch>
            <a:fillRect/>
          </a:stretch>
        </p:blipFill>
        <p:spPr>
          <a:xfrm>
            <a:off x="5046823" y="2026951"/>
            <a:ext cx="759928" cy="759928"/>
          </a:xfrm>
          <a:prstGeom prst="rect">
            <a:avLst/>
          </a:prstGeom>
          <a:ln w="12700">
            <a:miter lim="400000"/>
          </a:ln>
        </p:spPr>
      </p:pic>
      <p:pic>
        <p:nvPicPr>
          <p:cNvPr id="797" name="pasted-image.png"/>
          <p:cNvPicPr/>
          <p:nvPr/>
        </p:nvPicPr>
        <p:blipFill>
          <a:blip r:embed="rId8">
            <a:extLst/>
          </a:blip>
          <a:stretch>
            <a:fillRect/>
          </a:stretch>
        </p:blipFill>
        <p:spPr>
          <a:xfrm>
            <a:off x="5753004" y="2792573"/>
            <a:ext cx="747690" cy="747690"/>
          </a:xfrm>
          <a:prstGeom prst="rect">
            <a:avLst/>
          </a:prstGeom>
          <a:ln w="12700">
            <a:miter lim="400000"/>
          </a:ln>
        </p:spPr>
      </p:pic>
      <p:pic>
        <p:nvPicPr>
          <p:cNvPr id="798" name="pasted-image.png"/>
          <p:cNvPicPr/>
          <p:nvPr/>
        </p:nvPicPr>
        <p:blipFill>
          <a:blip r:embed="rId9">
            <a:extLst/>
          </a:blip>
          <a:stretch>
            <a:fillRect/>
          </a:stretch>
        </p:blipFill>
        <p:spPr>
          <a:xfrm>
            <a:off x="5052942" y="2792573"/>
            <a:ext cx="747690" cy="747690"/>
          </a:xfrm>
          <a:prstGeom prst="rect">
            <a:avLst/>
          </a:prstGeom>
          <a:ln w="12700">
            <a:miter lim="400000"/>
          </a:ln>
        </p:spPr>
      </p:pic>
      <p:pic>
        <p:nvPicPr>
          <p:cNvPr id="799" name="pasted-image.png"/>
          <p:cNvPicPr/>
          <p:nvPr/>
        </p:nvPicPr>
        <p:blipFill>
          <a:blip r:embed="rId10">
            <a:extLst/>
          </a:blip>
          <a:stretch>
            <a:fillRect/>
          </a:stretch>
        </p:blipFill>
        <p:spPr>
          <a:xfrm>
            <a:off x="6446948" y="2780335"/>
            <a:ext cx="759928" cy="759928"/>
          </a:xfrm>
          <a:prstGeom prst="rect">
            <a:avLst/>
          </a:prstGeom>
          <a:ln w="12700">
            <a:miter lim="400000"/>
          </a:ln>
        </p:spPr>
      </p:pic>
      <p:grpSp>
        <p:nvGrpSpPr>
          <p:cNvPr id="802" name="Group 802"/>
          <p:cNvGrpSpPr/>
          <p:nvPr/>
        </p:nvGrpSpPr>
        <p:grpSpPr>
          <a:xfrm>
            <a:off x="2037311" y="198043"/>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1">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7602983" y="198043"/>
            <a:ext cx="895771" cy="1141524"/>
            <a:chOff x="0" y="0"/>
            <a:chExt cx="895769" cy="1141522"/>
          </a:xfrm>
        </p:grpSpPr>
        <p:pic>
          <p:nvPicPr>
            <p:cNvPr id="803" name="pasted-image.png"/>
            <p:cNvPicPr/>
            <p:nvPr/>
          </p:nvPicPr>
          <p:blipFill>
            <a:blip r:embed="rId12">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1723035" y="3446936"/>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3">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7558549" y="3354207"/>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14">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7641427" y="1701008"/>
            <a:ext cx="846660" cy="1351807"/>
            <a:chOff x="0" y="199133"/>
            <a:chExt cx="846658" cy="1351806"/>
          </a:xfrm>
        </p:grpSpPr>
        <p:pic>
          <p:nvPicPr>
            <p:cNvPr id="812" name="pasted-image.png"/>
            <p:cNvPicPr/>
            <p:nvPr/>
          </p:nvPicPr>
          <p:blipFill>
            <a:blip r:embed="rId15">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1861299" y="1950601"/>
            <a:ext cx="1004301" cy="1385661"/>
            <a:chOff x="0" y="0"/>
            <a:chExt cx="1004299" cy="1385659"/>
          </a:xfrm>
        </p:grpSpPr>
        <p:pic>
          <p:nvPicPr>
            <p:cNvPr id="815" name="pasted-image.png"/>
            <p:cNvPicPr/>
            <p:nvPr/>
          </p:nvPicPr>
          <p:blipFill>
            <a:blip r:embed="rId16">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grpSp>
        <p:nvGrpSpPr>
          <p:cNvPr id="40" name="Group 39"/>
          <p:cNvGrpSpPr/>
          <p:nvPr/>
        </p:nvGrpSpPr>
        <p:grpSpPr>
          <a:xfrm>
            <a:off x="3802715" y="3895633"/>
            <a:ext cx="3524152" cy="462101"/>
            <a:chOff x="184080" y="4377802"/>
            <a:chExt cx="4336746" cy="531523"/>
          </a:xfrm>
        </p:grpSpPr>
        <p:grpSp>
          <p:nvGrpSpPr>
            <p:cNvPr id="41" name="Group 40"/>
            <p:cNvGrpSpPr/>
            <p:nvPr/>
          </p:nvGrpSpPr>
          <p:grpSpPr>
            <a:xfrm>
              <a:off x="184080" y="4377802"/>
              <a:ext cx="1010802" cy="527416"/>
              <a:chOff x="184080" y="4448922"/>
              <a:chExt cx="1010802" cy="527416"/>
            </a:xfrm>
          </p:grpSpPr>
          <p:pic>
            <p:nvPicPr>
              <p:cNvPr id="52" name="Picture 51"/>
              <p:cNvPicPr>
                <a:picLocks noChangeAspect="1"/>
              </p:cNvPicPr>
              <p:nvPr/>
            </p:nvPicPr>
            <p:blipFill>
              <a:blip r:embed="rId17" cstate="print"/>
              <a:srcRect b="-4013"/>
              <a:stretch>
                <a:fillRect/>
              </a:stretch>
            </p:blipFill>
            <p:spPr bwMode="auto">
              <a:xfrm>
                <a:off x="184080" y="4448922"/>
                <a:ext cx="1010802" cy="527416"/>
              </a:xfrm>
              <a:prstGeom prst="rect">
                <a:avLst/>
              </a:prstGeom>
              <a:noFill/>
              <a:ln w="9525">
                <a:noFill/>
                <a:miter lim="800000"/>
                <a:headEnd/>
                <a:tailEnd/>
              </a:ln>
            </p:spPr>
          </p:pic>
          <p:pic>
            <p:nvPicPr>
              <p:cNvPr id="53" name="Picture 52"/>
              <p:cNvPicPr>
                <a:picLocks noChangeAspect="1"/>
              </p:cNvPicPr>
              <p:nvPr/>
            </p:nvPicPr>
            <p:blipFill>
              <a:blip r:embed="rId18"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42" name="Group 41"/>
            <p:cNvGrpSpPr/>
            <p:nvPr/>
          </p:nvGrpSpPr>
          <p:grpSpPr>
            <a:xfrm>
              <a:off x="2400043" y="4380286"/>
              <a:ext cx="1010802" cy="527416"/>
              <a:chOff x="2400043" y="4451406"/>
              <a:chExt cx="1010802" cy="527416"/>
            </a:xfrm>
          </p:grpSpPr>
          <p:pic>
            <p:nvPicPr>
              <p:cNvPr id="50" name="Picture 49"/>
              <p:cNvPicPr>
                <a:picLocks noChangeAspect="1"/>
              </p:cNvPicPr>
              <p:nvPr/>
            </p:nvPicPr>
            <p:blipFill>
              <a:blip r:embed="rId17" cstate="print"/>
              <a:srcRect b="-4013"/>
              <a:stretch>
                <a:fillRect/>
              </a:stretch>
            </p:blipFill>
            <p:spPr bwMode="auto">
              <a:xfrm>
                <a:off x="2400043" y="4451406"/>
                <a:ext cx="1010802" cy="527416"/>
              </a:xfrm>
              <a:prstGeom prst="rect">
                <a:avLst/>
              </a:prstGeom>
              <a:noFill/>
              <a:ln w="9525">
                <a:noFill/>
                <a:miter lim="800000"/>
                <a:headEnd/>
                <a:tailEnd/>
              </a:ln>
            </p:spPr>
          </p:pic>
          <p:pic>
            <p:nvPicPr>
              <p:cNvPr id="51" name="Picture 2" descr="https://encrypted-tbn0.gstatic.com/images?q=tbn:ANd9GcRgWtweeNVNot_dJ1JZ4fATg5X0qxTniN17Zry9UylCHUwXFy8KJQ"/>
              <p:cNvPicPr>
                <a:picLocks noChangeAspect="1" noChangeArrowheads="1"/>
              </p:cNvPicPr>
              <p:nvPr/>
            </p:nvPicPr>
            <p:blipFill>
              <a:blip r:embed="rId19" cstate="print"/>
              <a:srcRect/>
              <a:stretch>
                <a:fillRect/>
              </a:stretch>
            </p:blipFill>
            <p:spPr bwMode="auto">
              <a:xfrm>
                <a:off x="2576400" y="4585912"/>
                <a:ext cx="542437" cy="219842"/>
              </a:xfrm>
              <a:prstGeom prst="rect">
                <a:avLst/>
              </a:prstGeom>
              <a:noFill/>
            </p:spPr>
          </p:pic>
        </p:grpSp>
        <p:grpSp>
          <p:nvGrpSpPr>
            <p:cNvPr id="43" name="Group 42"/>
            <p:cNvGrpSpPr/>
            <p:nvPr/>
          </p:nvGrpSpPr>
          <p:grpSpPr>
            <a:xfrm>
              <a:off x="1286160" y="4378688"/>
              <a:ext cx="1010802" cy="527416"/>
              <a:chOff x="1286160" y="4449808"/>
              <a:chExt cx="1010802" cy="527416"/>
            </a:xfrm>
          </p:grpSpPr>
          <p:pic>
            <p:nvPicPr>
              <p:cNvPr id="48" name="Picture 47"/>
              <p:cNvPicPr>
                <a:picLocks noChangeAspect="1"/>
              </p:cNvPicPr>
              <p:nvPr/>
            </p:nvPicPr>
            <p:blipFill>
              <a:blip r:embed="rId17" cstate="print"/>
              <a:srcRect b="-4013"/>
              <a:stretch>
                <a:fillRect/>
              </a:stretch>
            </p:blipFill>
            <p:spPr bwMode="auto">
              <a:xfrm>
                <a:off x="1286160" y="4449808"/>
                <a:ext cx="1010802" cy="527416"/>
              </a:xfrm>
              <a:prstGeom prst="rect">
                <a:avLst/>
              </a:prstGeom>
              <a:noFill/>
              <a:ln w="9525">
                <a:noFill/>
                <a:miter lim="800000"/>
                <a:headEnd/>
                <a:tailEnd/>
              </a:ln>
            </p:spPr>
          </p:pic>
          <p:pic>
            <p:nvPicPr>
              <p:cNvPr id="49" name="Picture 48" descr="openstack_logo.jpg"/>
              <p:cNvPicPr>
                <a:picLocks noChangeAspect="1"/>
              </p:cNvPicPr>
              <p:nvPr/>
            </p:nvPicPr>
            <p:blipFill rotWithShape="1">
              <a:blip r:embed="rId20"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44" name="Group 43"/>
            <p:cNvGrpSpPr/>
            <p:nvPr/>
          </p:nvGrpSpPr>
          <p:grpSpPr>
            <a:xfrm>
              <a:off x="3510024" y="4381909"/>
              <a:ext cx="1010802" cy="527416"/>
              <a:chOff x="3510024" y="4453029"/>
              <a:chExt cx="1010802" cy="527416"/>
            </a:xfrm>
          </p:grpSpPr>
          <p:pic>
            <p:nvPicPr>
              <p:cNvPr id="45" name="Picture 44"/>
              <p:cNvPicPr>
                <a:picLocks noChangeAspect="1"/>
              </p:cNvPicPr>
              <p:nvPr/>
            </p:nvPicPr>
            <p:blipFill>
              <a:blip r:embed="rId17" cstate="print"/>
              <a:srcRect b="-4013"/>
              <a:stretch>
                <a:fillRect/>
              </a:stretch>
            </p:blipFill>
            <p:spPr bwMode="auto">
              <a:xfrm>
                <a:off x="3510024" y="4453029"/>
                <a:ext cx="1010802" cy="527416"/>
              </a:xfrm>
              <a:prstGeom prst="rect">
                <a:avLst/>
              </a:prstGeom>
              <a:noFill/>
              <a:ln w="9525">
                <a:noFill/>
                <a:miter lim="800000"/>
                <a:headEnd/>
                <a:tailEnd/>
              </a:ln>
            </p:spPr>
          </p:pic>
          <p:pic>
            <p:nvPicPr>
              <p:cNvPr id="46" name="Picture 45"/>
              <p:cNvPicPr>
                <a:picLocks noChangeAspect="1"/>
              </p:cNvPicPr>
              <p:nvPr/>
            </p:nvPicPr>
            <p:blipFill>
              <a:blip r:embed="rId21"/>
              <a:stretch>
                <a:fillRect/>
              </a:stretch>
            </p:blipFill>
            <p:spPr>
              <a:xfrm>
                <a:off x="3650837" y="4531964"/>
                <a:ext cx="327845" cy="327845"/>
              </a:xfrm>
              <a:prstGeom prst="rect">
                <a:avLst/>
              </a:prstGeom>
            </p:spPr>
          </p:pic>
          <p:sp>
            <p:nvSpPr>
              <p:cNvPr id="47" name="TextBox 46"/>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Tree>
    <p:extLst>
      <p:ext uri="{BB962C8B-B14F-4D97-AF65-F5344CB8AC3E}">
        <p14:creationId xmlns:p14="http://schemas.microsoft.com/office/powerpoint/2010/main" val="3374244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Technical 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grpSp>
        <p:nvGrpSpPr>
          <p:cNvPr id="83" name="Group 82"/>
          <p:cNvGrpSpPr/>
          <p:nvPr/>
        </p:nvGrpSpPr>
        <p:grpSpPr>
          <a:xfrm>
            <a:off x="2006679" y="4043270"/>
            <a:ext cx="5183908" cy="729872"/>
            <a:chOff x="184080" y="4377802"/>
            <a:chExt cx="4336746" cy="531523"/>
          </a:xfrm>
        </p:grpSpPr>
        <p:grpSp>
          <p:nvGrpSpPr>
            <p:cNvPr id="84" name="Group 83"/>
            <p:cNvGrpSpPr/>
            <p:nvPr/>
          </p:nvGrpSpPr>
          <p:grpSpPr>
            <a:xfrm>
              <a:off x="184080" y="4377802"/>
              <a:ext cx="1010802" cy="527416"/>
              <a:chOff x="184080" y="4448922"/>
              <a:chExt cx="1010802" cy="527416"/>
            </a:xfrm>
          </p:grpSpPr>
          <p:pic>
            <p:nvPicPr>
              <p:cNvPr id="95" name="Picture 94"/>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96" name="Picture 95"/>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85" name="Group 84"/>
            <p:cNvGrpSpPr/>
            <p:nvPr/>
          </p:nvGrpSpPr>
          <p:grpSpPr>
            <a:xfrm>
              <a:off x="2400043" y="4380286"/>
              <a:ext cx="1010802" cy="527416"/>
              <a:chOff x="2400043" y="4451406"/>
              <a:chExt cx="1010802" cy="527416"/>
            </a:xfrm>
          </p:grpSpPr>
          <p:pic>
            <p:nvPicPr>
              <p:cNvPr id="93" name="Picture 92"/>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94"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86" name="Group 85"/>
            <p:cNvGrpSpPr/>
            <p:nvPr/>
          </p:nvGrpSpPr>
          <p:grpSpPr>
            <a:xfrm>
              <a:off x="1286160" y="4378688"/>
              <a:ext cx="1010802" cy="527416"/>
              <a:chOff x="1286160" y="4449808"/>
              <a:chExt cx="1010802" cy="527416"/>
            </a:xfrm>
          </p:grpSpPr>
          <p:pic>
            <p:nvPicPr>
              <p:cNvPr id="91" name="Picture 90"/>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92" name="Picture 91"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87" name="Group 86"/>
            <p:cNvGrpSpPr/>
            <p:nvPr/>
          </p:nvGrpSpPr>
          <p:grpSpPr>
            <a:xfrm>
              <a:off x="3510024" y="4381909"/>
              <a:ext cx="1010802" cy="527416"/>
              <a:chOff x="3510024" y="4453029"/>
              <a:chExt cx="1010802" cy="527416"/>
            </a:xfrm>
          </p:grpSpPr>
          <p:pic>
            <p:nvPicPr>
              <p:cNvPr id="88" name="Picture 87"/>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89" name="Picture 88"/>
              <p:cNvPicPr>
                <a:picLocks noChangeAspect="1"/>
              </p:cNvPicPr>
              <p:nvPr/>
            </p:nvPicPr>
            <p:blipFill>
              <a:blip r:embed="rId19"/>
              <a:stretch>
                <a:fillRect/>
              </a:stretch>
            </p:blipFill>
            <p:spPr>
              <a:xfrm>
                <a:off x="3650837" y="4531964"/>
                <a:ext cx="327845" cy="327845"/>
              </a:xfrm>
              <a:prstGeom prst="rect">
                <a:avLst/>
              </a:prstGeom>
            </p:spPr>
          </p:pic>
          <p:sp>
            <p:nvSpPr>
              <p:cNvPr id="90" name="TextBox 89"/>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943752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569269"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83" name="pasted-image.png"/>
          <p:cNvPicPr/>
          <p:nvPr/>
        </p:nvPicPr>
        <p:blipFill>
          <a:blip r:embed="rId2">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919" name="Picture 918"/>
          <p:cNvPicPr/>
          <p:nvPr/>
        </p:nvPicPr>
        <p:blipFill>
          <a:blip r:embed="rId3">
            <a:extLst/>
          </a:blip>
          <a:stretch>
            <a:fillRect/>
          </a:stretch>
        </p:blipFill>
        <p:spPr>
          <a:xfrm>
            <a:off x="5459628" y="2750976"/>
            <a:ext cx="1353645" cy="449306"/>
          </a:xfrm>
          <a:prstGeom prst="rect">
            <a:avLst/>
          </a:prstGeom>
        </p:spPr>
      </p:pic>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grpSp>
        <p:nvGrpSpPr>
          <p:cNvPr id="52" name="Group 51"/>
          <p:cNvGrpSpPr/>
          <p:nvPr/>
        </p:nvGrpSpPr>
        <p:grpSpPr>
          <a:xfrm>
            <a:off x="4638224" y="4162563"/>
            <a:ext cx="3524152" cy="462101"/>
            <a:chOff x="184080" y="4377802"/>
            <a:chExt cx="4336746" cy="531523"/>
          </a:xfrm>
        </p:grpSpPr>
        <p:grpSp>
          <p:nvGrpSpPr>
            <p:cNvPr id="53" name="Group 52"/>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65" name="Picture 64"/>
              <p:cNvPicPr>
                <a:picLocks noChangeAspect="1"/>
              </p:cNvPicPr>
              <p:nvPr/>
            </p:nvPicPr>
            <p:blipFill>
              <a:blip r:embed="rId5"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54" name="Group 53"/>
            <p:cNvGrpSpPr/>
            <p:nvPr/>
          </p:nvGrpSpPr>
          <p:grpSpPr>
            <a:xfrm>
              <a:off x="2400043" y="4380286"/>
              <a:ext cx="1010802" cy="527416"/>
              <a:chOff x="2400043" y="4451406"/>
              <a:chExt cx="1010802" cy="527416"/>
            </a:xfrm>
          </p:grpSpPr>
          <p:pic>
            <p:nvPicPr>
              <p:cNvPr id="62" name="Picture 61"/>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3"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76400" y="4585912"/>
                <a:ext cx="542437" cy="219842"/>
              </a:xfrm>
              <a:prstGeom prst="rect">
                <a:avLst/>
              </a:prstGeom>
              <a:noFill/>
            </p:spPr>
          </p:pic>
        </p:grpSp>
        <p:grpSp>
          <p:nvGrpSpPr>
            <p:cNvPr id="55" name="Group 54"/>
            <p:cNvGrpSpPr/>
            <p:nvPr/>
          </p:nvGrpSpPr>
          <p:grpSpPr>
            <a:xfrm>
              <a:off x="1286160" y="4378688"/>
              <a:ext cx="1010802" cy="527416"/>
              <a:chOff x="1286160" y="4449808"/>
              <a:chExt cx="1010802" cy="527416"/>
            </a:xfrm>
          </p:grpSpPr>
          <p:pic>
            <p:nvPicPr>
              <p:cNvPr id="60" name="Picture 59"/>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1" name="Picture 60"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56" name="Group 55"/>
            <p:cNvGrpSpPr/>
            <p:nvPr/>
          </p:nvGrpSpPr>
          <p:grpSpPr>
            <a:xfrm>
              <a:off x="3510024" y="4381909"/>
              <a:ext cx="1010802" cy="527416"/>
              <a:chOff x="3510024" y="4453029"/>
              <a:chExt cx="1010802" cy="527416"/>
            </a:xfrm>
          </p:grpSpPr>
          <p:pic>
            <p:nvPicPr>
              <p:cNvPr id="57" name="Picture 56"/>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58" name="Picture 57"/>
              <p:cNvPicPr>
                <a:picLocks noChangeAspect="1"/>
              </p:cNvPicPr>
              <p:nvPr/>
            </p:nvPicPr>
            <p:blipFill>
              <a:blip r:embed="rId8"/>
              <a:stretch>
                <a:fillRect/>
              </a:stretch>
            </p:blipFill>
            <p:spPr>
              <a:xfrm>
                <a:off x="3650837" y="4531964"/>
                <a:ext cx="327845" cy="327845"/>
              </a:xfrm>
              <a:prstGeom prst="rect">
                <a:avLst/>
              </a:prstGeom>
            </p:spPr>
          </p:pic>
          <p:sp>
            <p:nvSpPr>
              <p:cNvPr id="59" name="TextBox 58"/>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
        <p:nvSpPr>
          <p:cNvPr id="2" name="Rectangle 1"/>
          <p:cNvSpPr/>
          <p:nvPr/>
        </p:nvSpPr>
        <p:spPr>
          <a:xfrm>
            <a:off x="5533803"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Cloud Services</a:t>
            </a:r>
            <a:endParaRPr lang="en-US" sz="800" b="1" dirty="0">
              <a:solidFill>
                <a:schemeClr val="tx2"/>
              </a:solidFill>
            </a:endParaRPr>
          </a:p>
        </p:txBody>
      </p:sp>
      <p:sp>
        <p:nvSpPr>
          <p:cNvPr id="67" name="Rectangle 66"/>
          <p:cNvSpPr/>
          <p:nvPr/>
        </p:nvSpPr>
        <p:spPr>
          <a:xfrm>
            <a:off x="4202121" y="2814489"/>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Cassandra for Pivotal CF</a:t>
            </a:r>
            <a:endParaRPr lang="en-US" sz="800" b="1" dirty="0">
              <a:solidFill>
                <a:schemeClr val="tx2"/>
              </a:solidFill>
            </a:endParaRPr>
          </a:p>
        </p:txBody>
      </p:sp>
      <p:sp>
        <p:nvSpPr>
          <p:cNvPr id="68" name="Rectangle 67"/>
          <p:cNvSpPr/>
          <p:nvPr/>
        </p:nvSpPr>
        <p:spPr>
          <a:xfrm>
            <a:off x="4202121" y="3257087"/>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Elastic Search for Pivotal CF</a:t>
            </a:r>
            <a:endParaRPr lang="en-US" sz="800" b="1" dirty="0">
              <a:solidFill>
                <a:schemeClr val="tx2"/>
              </a:solidFill>
            </a:endParaRPr>
          </a:p>
        </p:txBody>
      </p:sp>
      <p:sp>
        <p:nvSpPr>
          <p:cNvPr id="69" name="Rectangle 68"/>
          <p:cNvSpPr/>
          <p:nvPr/>
        </p:nvSpPr>
        <p:spPr>
          <a:xfrm>
            <a:off x="5533803" y="3250332"/>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Mobile Services for Pivotal CF</a:t>
            </a:r>
            <a:endParaRPr lang="en-US" sz="800" b="1" dirty="0">
              <a:solidFill>
                <a:schemeClr val="tx2"/>
              </a:solidFill>
            </a:endParaRPr>
          </a:p>
        </p:txBody>
      </p:sp>
      <p:sp>
        <p:nvSpPr>
          <p:cNvPr id="70" name="Rectangle 69"/>
          <p:cNvSpPr/>
          <p:nvPr/>
        </p:nvSpPr>
        <p:spPr>
          <a:xfrm>
            <a:off x="5538576"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HD for Pivotal CF</a:t>
            </a:r>
            <a:endParaRPr lang="en-US" sz="800" b="1" dirty="0">
              <a:solidFill>
                <a:schemeClr val="tx2"/>
              </a:solidFill>
            </a:endParaRPr>
          </a:p>
        </p:txBody>
      </p:sp>
      <p:sp>
        <p:nvSpPr>
          <p:cNvPr id="71" name="Rectangle 70"/>
          <p:cNvSpPr/>
          <p:nvPr/>
        </p:nvSpPr>
        <p:spPr>
          <a:xfrm>
            <a:off x="6910095"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GitLab</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72" name="Rectangle 71"/>
          <p:cNvSpPr/>
          <p:nvPr/>
        </p:nvSpPr>
        <p:spPr>
          <a:xfrm>
            <a:off x="6910095"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CloudBees</a:t>
            </a:r>
            <a:r>
              <a:rPr lang="en-US" sz="800" b="1" dirty="0" smtClean="0">
                <a:solidFill>
                  <a:schemeClr val="tx2"/>
                </a:solidFill>
              </a:rPr>
              <a:t> Jenkins for Pivotal CF</a:t>
            </a:r>
            <a:endParaRPr lang="en-US" sz="800" b="1" dirty="0">
              <a:solidFill>
                <a:schemeClr val="tx2"/>
              </a:solidFill>
            </a:endParaRPr>
          </a:p>
        </p:txBody>
      </p:sp>
      <p:sp>
        <p:nvSpPr>
          <p:cNvPr id="73" name="Rectangle 72"/>
          <p:cNvSpPr/>
          <p:nvPr/>
        </p:nvSpPr>
        <p:spPr>
          <a:xfrm>
            <a:off x="4210559" y="236218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a:t>
            </a:r>
            <a:r>
              <a:rPr lang="en-US" sz="800" b="1" dirty="0" err="1" smtClean="0">
                <a:solidFill>
                  <a:schemeClr val="tx2"/>
                </a:solidFill>
              </a:rPr>
              <a:t>Redis</a:t>
            </a:r>
            <a:endParaRPr lang="en-US" sz="800" b="1" dirty="0">
              <a:solidFill>
                <a:schemeClr val="tx2"/>
              </a:solidFill>
            </a:endParaRPr>
          </a:p>
        </p:txBody>
      </p:sp>
      <p:sp>
        <p:nvSpPr>
          <p:cNvPr id="74" name="Rectangle 73"/>
          <p:cNvSpPr/>
          <p:nvPr/>
        </p:nvSpPr>
        <p:spPr>
          <a:xfrm>
            <a:off x="4210559" y="1919205"/>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Ops Metrics</a:t>
            </a:r>
            <a:endParaRPr lang="en-US" sz="800" b="1" dirty="0">
              <a:solidFill>
                <a:schemeClr val="tx2"/>
              </a:solidFill>
            </a:endParaRPr>
          </a:p>
        </p:txBody>
      </p:sp>
      <p:sp>
        <p:nvSpPr>
          <p:cNvPr id="75" name="Rectangle 74"/>
          <p:cNvSpPr/>
          <p:nvPr/>
        </p:nvSpPr>
        <p:spPr>
          <a:xfrm>
            <a:off x="4210559" y="145892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Elastic Runtime</a:t>
            </a:r>
            <a:endParaRPr lang="en-US" sz="800" b="1" dirty="0">
              <a:solidFill>
                <a:schemeClr val="tx2"/>
              </a:solidFill>
            </a:endParaRPr>
          </a:p>
        </p:txBody>
      </p:sp>
      <p:sp>
        <p:nvSpPr>
          <p:cNvPr id="76" name="Rectangle 75"/>
          <p:cNvSpPr/>
          <p:nvPr/>
        </p:nvSpPr>
        <p:spPr>
          <a:xfrm>
            <a:off x="5533803"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MYSQL for </a:t>
            </a:r>
          </a:p>
          <a:p>
            <a:pPr algn="ctr"/>
            <a:r>
              <a:rPr lang="en-US" sz="800" b="1" dirty="0" smtClean="0">
                <a:solidFill>
                  <a:schemeClr val="tx2"/>
                </a:solidFill>
              </a:rPr>
              <a:t>Pivotal CF</a:t>
            </a:r>
            <a:endParaRPr lang="en-US" sz="800" b="1" dirty="0">
              <a:solidFill>
                <a:schemeClr val="tx2"/>
              </a:solidFill>
            </a:endParaRPr>
          </a:p>
        </p:txBody>
      </p:sp>
      <p:sp>
        <p:nvSpPr>
          <p:cNvPr id="77" name="Rectangle 76"/>
          <p:cNvSpPr/>
          <p:nvPr/>
        </p:nvSpPr>
        <p:spPr>
          <a:xfrm>
            <a:off x="6884632"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App </a:t>
            </a:r>
            <a:r>
              <a:rPr lang="en-US" sz="800" b="1" dirty="0" err="1" smtClean="0">
                <a:solidFill>
                  <a:schemeClr val="tx2"/>
                </a:solidFill>
              </a:rPr>
              <a:t>Autoscaling</a:t>
            </a:r>
            <a:endParaRPr lang="en-US" sz="800" b="1" dirty="0">
              <a:solidFill>
                <a:schemeClr val="tx2"/>
              </a:solidFill>
            </a:endParaRPr>
          </a:p>
        </p:txBody>
      </p:sp>
      <p:sp>
        <p:nvSpPr>
          <p:cNvPr id="78" name="Rectangle 77"/>
          <p:cNvSpPr/>
          <p:nvPr/>
        </p:nvSpPr>
        <p:spPr>
          <a:xfrm>
            <a:off x="5538576" y="192536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RabbitMQ</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80" name="Rectangle 79"/>
          <p:cNvSpPr/>
          <p:nvPr/>
        </p:nvSpPr>
        <p:spPr>
          <a:xfrm>
            <a:off x="6910095" y="1934323"/>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Riak</a:t>
            </a:r>
            <a:r>
              <a:rPr lang="en-US" sz="800" b="1" dirty="0" smtClean="0">
                <a:solidFill>
                  <a:schemeClr val="tx2"/>
                </a:solidFill>
              </a:rPr>
              <a:t> CS for </a:t>
            </a:r>
          </a:p>
          <a:p>
            <a:pPr algn="ctr"/>
            <a:r>
              <a:rPr lang="en-US" sz="800" b="1" dirty="0" smtClean="0">
                <a:solidFill>
                  <a:schemeClr val="tx2"/>
                </a:solidFill>
              </a:rPr>
              <a:t>Pivotal CF</a:t>
            </a:r>
            <a:endParaRPr lang="en-US" sz="800" b="1" dirty="0">
              <a:solidFill>
                <a:schemeClr val="tx2"/>
              </a:solidFill>
            </a:endParaRPr>
          </a:p>
        </p:txBody>
      </p:sp>
      <p:sp>
        <p:nvSpPr>
          <p:cNvPr id="81" name="Rectangle 80"/>
          <p:cNvSpPr/>
          <p:nvPr/>
        </p:nvSpPr>
        <p:spPr>
          <a:xfrm>
            <a:off x="6910095" y="3245421"/>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a:t>
            </a:r>
            <a:r>
              <a:rPr lang="en-US" sz="800" b="1" dirty="0">
                <a:solidFill>
                  <a:schemeClr val="tx2"/>
                </a:solidFill>
              </a:rPr>
              <a:t>C</a:t>
            </a:r>
            <a:r>
              <a:rPr lang="en-US" sz="800" b="1" dirty="0" smtClean="0">
                <a:solidFill>
                  <a:schemeClr val="tx2"/>
                </a:solidFill>
              </a:rPr>
              <a:t>loud </a:t>
            </a:r>
          </a:p>
          <a:p>
            <a:pPr algn="ctr"/>
            <a:r>
              <a:rPr lang="en-US" sz="800" b="1" dirty="0" smtClean="0">
                <a:solidFill>
                  <a:schemeClr val="tx2"/>
                </a:solidFill>
              </a:rPr>
              <a:t>Data Flow</a:t>
            </a:r>
            <a:endParaRPr lang="en-US" sz="800" b="1" dirty="0">
              <a:solidFill>
                <a:schemeClr val="tx2"/>
              </a:solidFill>
            </a:endParaRPr>
          </a:p>
        </p:txBody>
      </p:sp>
      <p:pic>
        <p:nvPicPr>
          <p:cNvPr id="82" name="Picture 81"/>
          <p:cNvPicPr/>
          <p:nvPr/>
        </p:nvPicPr>
        <p:blipFill>
          <a:blip r:embed="rId3">
            <a:extLst/>
          </a:blip>
          <a:stretch>
            <a:fillRect/>
          </a:stretch>
        </p:blipFill>
        <p:spPr>
          <a:xfrm>
            <a:off x="4119007" y="1379150"/>
            <a:ext cx="1353645" cy="449307"/>
          </a:xfrm>
          <a:prstGeom prst="rect">
            <a:avLst/>
          </a:prstGeom>
        </p:spPr>
      </p:pic>
      <p:pic>
        <p:nvPicPr>
          <p:cNvPr id="83" name="Picture 82"/>
          <p:cNvPicPr/>
          <p:nvPr/>
        </p:nvPicPr>
        <p:blipFill>
          <a:blip r:embed="rId9">
            <a:extLst/>
          </a:blip>
          <a:stretch>
            <a:fillRect/>
          </a:stretch>
        </p:blipFill>
        <p:spPr>
          <a:xfrm>
            <a:off x="5436525" y="1387651"/>
            <a:ext cx="1349731" cy="449307"/>
          </a:xfrm>
          <a:prstGeom prst="rect">
            <a:avLst/>
          </a:prstGeom>
        </p:spPr>
      </p:pic>
      <p:pic>
        <p:nvPicPr>
          <p:cNvPr id="84" name="Picture 83"/>
          <p:cNvPicPr/>
          <p:nvPr/>
        </p:nvPicPr>
        <p:blipFill>
          <a:blip r:embed="rId3">
            <a:extLst/>
          </a:blip>
          <a:stretch>
            <a:fillRect/>
          </a:stretch>
        </p:blipFill>
        <p:spPr>
          <a:xfrm>
            <a:off x="4121033" y="1869865"/>
            <a:ext cx="1353645" cy="449307"/>
          </a:xfrm>
          <a:prstGeom prst="rect">
            <a:avLst/>
          </a:prstGeom>
        </p:spPr>
      </p:pic>
      <p:pic>
        <p:nvPicPr>
          <p:cNvPr id="85" name="Picture 84"/>
          <p:cNvPicPr/>
          <p:nvPr/>
        </p:nvPicPr>
        <p:blipFill>
          <a:blip r:embed="rId3">
            <a:extLst/>
          </a:blip>
          <a:stretch>
            <a:fillRect/>
          </a:stretch>
        </p:blipFill>
        <p:spPr>
          <a:xfrm>
            <a:off x="4105983" y="2301669"/>
            <a:ext cx="1353645" cy="449307"/>
          </a:xfrm>
          <a:prstGeom prst="rect">
            <a:avLst/>
          </a:prstGeom>
        </p:spPr>
      </p:pic>
      <p:pic>
        <p:nvPicPr>
          <p:cNvPr id="86" name="Picture 85"/>
          <p:cNvPicPr/>
          <p:nvPr/>
        </p:nvPicPr>
        <p:blipFill>
          <a:blip r:embed="rId3">
            <a:extLst/>
          </a:blip>
          <a:stretch>
            <a:fillRect/>
          </a:stretch>
        </p:blipFill>
        <p:spPr>
          <a:xfrm>
            <a:off x="4125133" y="2750976"/>
            <a:ext cx="1353645" cy="449306"/>
          </a:xfrm>
          <a:prstGeom prst="rect">
            <a:avLst/>
          </a:prstGeom>
        </p:spPr>
      </p:pic>
      <p:pic>
        <p:nvPicPr>
          <p:cNvPr id="87" name="Picture 86"/>
          <p:cNvPicPr/>
          <p:nvPr/>
        </p:nvPicPr>
        <p:blipFill>
          <a:blip r:embed="rId3">
            <a:extLst/>
          </a:blip>
          <a:stretch>
            <a:fillRect/>
          </a:stretch>
        </p:blipFill>
        <p:spPr>
          <a:xfrm>
            <a:off x="4125133" y="3197189"/>
            <a:ext cx="1353645" cy="449307"/>
          </a:xfrm>
          <a:prstGeom prst="rect">
            <a:avLst/>
          </a:prstGeom>
        </p:spPr>
      </p:pic>
      <p:pic>
        <p:nvPicPr>
          <p:cNvPr id="88" name="Picture 87"/>
          <p:cNvPicPr/>
          <p:nvPr/>
        </p:nvPicPr>
        <p:blipFill>
          <a:blip r:embed="rId3">
            <a:extLst/>
          </a:blip>
          <a:stretch>
            <a:fillRect/>
          </a:stretch>
        </p:blipFill>
        <p:spPr>
          <a:xfrm>
            <a:off x="5445643" y="3194151"/>
            <a:ext cx="1353645" cy="449306"/>
          </a:xfrm>
          <a:prstGeom prst="rect">
            <a:avLst/>
          </a:prstGeom>
        </p:spPr>
      </p:pic>
      <p:pic>
        <p:nvPicPr>
          <p:cNvPr id="89" name="Picture 88"/>
          <p:cNvPicPr/>
          <p:nvPr/>
        </p:nvPicPr>
        <p:blipFill>
          <a:blip r:embed="rId3">
            <a:extLst/>
          </a:blip>
          <a:stretch>
            <a:fillRect/>
          </a:stretch>
        </p:blipFill>
        <p:spPr>
          <a:xfrm>
            <a:off x="5444009" y="2319172"/>
            <a:ext cx="1369262" cy="449307"/>
          </a:xfrm>
          <a:prstGeom prst="rect">
            <a:avLst/>
          </a:prstGeom>
        </p:spPr>
      </p:pic>
      <p:pic>
        <p:nvPicPr>
          <p:cNvPr id="90" name="Picture 89"/>
          <p:cNvPicPr/>
          <p:nvPr/>
        </p:nvPicPr>
        <p:blipFill>
          <a:blip r:embed="rId3">
            <a:extLst/>
          </a:blip>
          <a:stretch>
            <a:fillRect/>
          </a:stretch>
        </p:blipFill>
        <p:spPr>
          <a:xfrm>
            <a:off x="5452963" y="1868597"/>
            <a:ext cx="1353645" cy="449307"/>
          </a:xfrm>
          <a:prstGeom prst="rect">
            <a:avLst/>
          </a:prstGeom>
        </p:spPr>
      </p:pic>
      <p:pic>
        <p:nvPicPr>
          <p:cNvPr id="91" name="Picture 90"/>
          <p:cNvPicPr/>
          <p:nvPr/>
        </p:nvPicPr>
        <p:blipFill>
          <a:blip r:embed="rId3">
            <a:extLst/>
          </a:blip>
          <a:stretch>
            <a:fillRect/>
          </a:stretch>
        </p:blipFill>
        <p:spPr>
          <a:xfrm>
            <a:off x="6786256" y="1364786"/>
            <a:ext cx="1353645" cy="545831"/>
          </a:xfrm>
          <a:prstGeom prst="rect">
            <a:avLst/>
          </a:prstGeom>
        </p:spPr>
      </p:pic>
      <p:pic>
        <p:nvPicPr>
          <p:cNvPr id="92" name="Picture 91"/>
          <p:cNvPicPr/>
          <p:nvPr/>
        </p:nvPicPr>
        <p:blipFill>
          <a:blip r:embed="rId3">
            <a:extLst/>
          </a:blip>
          <a:stretch>
            <a:fillRect/>
          </a:stretch>
        </p:blipFill>
        <p:spPr>
          <a:xfrm>
            <a:off x="6832716" y="1884993"/>
            <a:ext cx="1353645" cy="449306"/>
          </a:xfrm>
          <a:prstGeom prst="rect">
            <a:avLst/>
          </a:prstGeom>
        </p:spPr>
      </p:pic>
      <p:pic>
        <p:nvPicPr>
          <p:cNvPr id="93" name="Picture 92"/>
          <p:cNvPicPr/>
          <p:nvPr/>
        </p:nvPicPr>
        <p:blipFill>
          <a:blip r:embed="rId3">
            <a:extLst/>
          </a:blip>
          <a:stretch>
            <a:fillRect/>
          </a:stretch>
        </p:blipFill>
        <p:spPr>
          <a:xfrm>
            <a:off x="6841065" y="2294967"/>
            <a:ext cx="1353645" cy="449307"/>
          </a:xfrm>
          <a:prstGeom prst="rect">
            <a:avLst/>
          </a:prstGeom>
        </p:spPr>
      </p:pic>
      <p:pic>
        <p:nvPicPr>
          <p:cNvPr id="94" name="Picture 93"/>
          <p:cNvPicPr/>
          <p:nvPr/>
        </p:nvPicPr>
        <p:blipFill>
          <a:blip r:embed="rId3">
            <a:extLst/>
          </a:blip>
          <a:stretch>
            <a:fillRect/>
          </a:stretch>
        </p:blipFill>
        <p:spPr>
          <a:xfrm>
            <a:off x="6837109" y="2736876"/>
            <a:ext cx="1353645" cy="449307"/>
          </a:xfrm>
          <a:prstGeom prst="rect">
            <a:avLst/>
          </a:prstGeom>
        </p:spPr>
      </p:pic>
      <p:pic>
        <p:nvPicPr>
          <p:cNvPr id="95" name="Picture 94"/>
          <p:cNvPicPr/>
          <p:nvPr/>
        </p:nvPicPr>
        <p:blipFill>
          <a:blip r:embed="rId3">
            <a:extLst/>
          </a:blip>
          <a:stretch>
            <a:fillRect/>
          </a:stretch>
        </p:blipFill>
        <p:spPr>
          <a:xfrm>
            <a:off x="6841065" y="3186183"/>
            <a:ext cx="1353645" cy="449307"/>
          </a:xfrm>
          <a:prstGeom prst="rect">
            <a:avLst/>
          </a:prstGeom>
        </p:spPr>
      </p:pic>
    </p:spTree>
    <p:extLst>
      <p:ext uri="{BB962C8B-B14F-4D97-AF65-F5344CB8AC3E}">
        <p14:creationId xmlns:p14="http://schemas.microsoft.com/office/powerpoint/2010/main" val="172764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a:t>
              </a: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366713" y="325438"/>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7267475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
        <p:nvSpPr>
          <p:cNvPr id="26"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7066833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animBg="1" advAuto="0"/>
      <p:bldP spid="1051"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Orgs, Spaces, Users &amp; Quotas</a:t>
            </a:r>
            <a:endParaRPr sz="2800" dirty="0">
              <a:solidFill>
                <a:srgbClr val="007CA2"/>
              </a:solidFill>
              <a:uFill>
                <a:solidFill>
                  <a:srgbClr val="2C95DD"/>
                </a:solidFill>
              </a:uFill>
            </a:endParaRP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39737857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1349452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3859734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2">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40179654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
        <p:nvSpPr>
          <p:cNvPr id="30"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10545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Platform Monitoring</a:t>
            </a:r>
            <a:endParaRPr sz="2800" dirty="0">
              <a:solidFill>
                <a:srgbClr val="29756E"/>
              </a:solidFill>
              <a:uFill>
                <a:solidFill>
                  <a:srgbClr val="2C95DD"/>
                </a:solidFill>
              </a:uFill>
            </a:endParaRP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78745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sz="1800" dirty="0">
                <a:solidFill>
                  <a:srgbClr val="FFFFFF"/>
                </a:solidFill>
                <a:uFill>
                  <a:solidFill>
                    <a:srgbClr val="4D4D4D"/>
                  </a:solidFill>
                </a:uFill>
              </a:rPr>
              <a:t>How do I know when to scale </a:t>
            </a:r>
            <a:r>
              <a:rPr lang="en-US" sz="1800" dirty="0" smtClean="0">
                <a:solidFill>
                  <a:srgbClr val="FFFFFF"/>
                </a:solidFill>
                <a:uFill>
                  <a:solidFill>
                    <a:srgbClr val="4D4D4D"/>
                  </a:solidFill>
                </a:uFill>
              </a:rPr>
              <a:t>Cells</a:t>
            </a:r>
            <a:r>
              <a:rPr sz="1800" dirty="0" smtClean="0">
                <a:solidFill>
                  <a:srgbClr val="FFFFFF"/>
                </a:solidFill>
                <a:uFill>
                  <a:solidFill>
                    <a:srgbClr val="4D4D4D"/>
                  </a:solidFill>
                </a:uFill>
              </a:rPr>
              <a:t>?</a:t>
            </a:r>
            <a:endParaRPr sz="1800" dirty="0">
              <a:solidFill>
                <a:srgbClr val="FFFFFF"/>
              </a:solidFill>
              <a:uFill>
                <a:solidFill>
                  <a:srgbClr val="4D4D4D"/>
                </a:solidFill>
              </a:uFill>
            </a:endParaRP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6956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42020"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What is the current load of my Cloud Controllers?</a:t>
            </a:r>
          </a:p>
        </p:txBody>
      </p:sp>
    </p:spTree>
    <p:extLst>
      <p:ext uri="{BB962C8B-B14F-4D97-AF65-F5344CB8AC3E}">
        <p14:creationId xmlns:p14="http://schemas.microsoft.com/office/powerpoint/2010/main" val="32496587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advAuto="0"/>
      <p:bldP spid="1121" grpId="0" animBg="1" advAuto="0"/>
      <p:bldP spid="1123"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FFFFFF"/>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smtClean="0">
                <a:solidFill>
                  <a:srgbClr val="2C95DD"/>
                </a:solidFill>
                <a:uFillTx/>
              </a:rPr>
              <a:t>Platform Monitoring</a:t>
            </a:r>
            <a:endParaRPr lang="en-US" sz="2800" dirty="0"/>
          </a:p>
        </p:txBody>
      </p:sp>
    </p:spTree>
    <p:extLst>
      <p:ext uri="{BB962C8B-B14F-4D97-AF65-F5344CB8AC3E}">
        <p14:creationId xmlns:p14="http://schemas.microsoft.com/office/powerpoint/2010/main" val="2239260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Line 81"/>
          <p:cNvSpPr>
            <a:spLocks noChangeShapeType="1"/>
          </p:cNvSpPr>
          <p:nvPr/>
        </p:nvSpPr>
        <p:spPr bwMode="auto">
          <a:xfrm>
            <a:off x="7789867" y="3785"/>
            <a:ext cx="730250" cy="0"/>
          </a:xfrm>
          <a:prstGeom prst="line">
            <a:avLst/>
          </a:prstGeom>
          <a:noFill/>
          <a:ln w="18000" cap="flat">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Architecture</a:t>
            </a:r>
          </a:p>
        </p:txBody>
      </p:sp>
      <p:grpSp>
        <p:nvGrpSpPr>
          <p:cNvPr id="111" name="Group 110"/>
          <p:cNvGrpSpPr/>
          <p:nvPr/>
        </p:nvGrpSpPr>
        <p:grpSpPr>
          <a:xfrm>
            <a:off x="7048643" y="891822"/>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119" name="Group 118"/>
          <p:cNvGrpSpPr/>
          <p:nvPr/>
        </p:nvGrpSpPr>
        <p:grpSpPr>
          <a:xfrm>
            <a:off x="7063953" y="1936205"/>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7063953" y="2984167"/>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281301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2">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chemeClr val="tx2">
                <a:lumMod val="75000"/>
                <a:lumOff val="25000"/>
              </a:schemeClr>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4">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chemeClr val="tx2">
                <a:lumMod val="75000"/>
                <a:lumOff val="25000"/>
              </a:schemeClr>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762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
        <p:nvSpPr>
          <p:cNvPr id="29"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50649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0" animBg="1" advAuto="0"/>
      <p:bldP spid="1197"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a:defRPr sz="1800">
                <a:solidFill>
                  <a:srgbClr val="000000"/>
                </a:solidFill>
                <a:uFillTx/>
              </a:defRPr>
            </a:pPr>
            <a:r>
              <a:rPr lang="en-US" sz="3200" dirty="0" smtClean="0">
                <a:solidFill>
                  <a:srgbClr val="2C95DD"/>
                </a:solidFill>
                <a:uFillTx/>
              </a:rPr>
              <a:t>Four Layers of High Availability – Built In</a:t>
            </a:r>
            <a:endParaRPr lang="en-US" sz="3200" dirty="0"/>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FFFFFF"/>
                </a:solidFill>
              </a:rPr>
              <a:t> Application Instance</a:t>
            </a:r>
          </a:p>
          <a:p>
            <a:pPr lvl="0" defTabSz="457200">
              <a:lnSpc>
                <a:spcPct val="200000"/>
              </a:lnSpc>
              <a:defRPr>
                <a:solidFill>
                  <a:srgbClr val="000000"/>
                </a:solidFill>
                <a:uFillTx/>
              </a:defRPr>
            </a:pPr>
            <a:r>
              <a:rPr sz="2400">
                <a:solidFill>
                  <a:srgbClr val="FFFFFF"/>
                </a:solidFill>
              </a:rPr>
              <a:t> Platform Processes</a:t>
            </a:r>
          </a:p>
          <a:p>
            <a:pPr lvl="0" defTabSz="457200">
              <a:lnSpc>
                <a:spcPct val="200000"/>
              </a:lnSpc>
              <a:defRPr>
                <a:solidFill>
                  <a:srgbClr val="000000"/>
                </a:solidFill>
                <a:uFillTx/>
              </a:defRPr>
            </a:pPr>
            <a:r>
              <a:rPr sz="2400">
                <a:solidFill>
                  <a:srgbClr val="FFFFFF"/>
                </a:solidFill>
              </a:rPr>
              <a:t> Platform VMs</a:t>
            </a:r>
          </a:p>
          <a:p>
            <a:pPr lvl="0" defTabSz="457200">
              <a:lnSpc>
                <a:spcPct val="200000"/>
              </a:lnSpc>
              <a:defRPr>
                <a:solidFill>
                  <a:srgbClr val="000000"/>
                </a:solidFill>
                <a:uFillTx/>
              </a:defRPr>
            </a:pPr>
            <a:r>
              <a:rPr sz="240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366712" y="206375"/>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450185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par>
                                <p:cTn id="59" presetID="10" presetClass="exit" presetSubtype="0" fill="hold" nodeType="withEffect">
                                  <p:stCondLst>
                                    <p:cond delay="0"/>
                                  </p:stCondLst>
                                  <p:childTnLst>
                                    <p:animEffect transition="out" filter="fade">
                                      <p:cBhvr>
                                        <p:cTn id="60" dur="500"/>
                                        <p:tgtEl>
                                          <p:spTgt spid="95"/>
                                        </p:tgtEl>
                                      </p:cBhvr>
                                    </p:animEffect>
                                    <p:set>
                                      <p:cBhvr>
                                        <p:cTn id="61" dur="1" fill="hold">
                                          <p:stCondLst>
                                            <p:cond delay="499"/>
                                          </p:stCondLst>
                                        </p:cTn>
                                        <p:tgtEl>
                                          <p:spTgt spid="95"/>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98"/>
                                        </p:tgtEl>
                                      </p:cBhvr>
                                    </p:animEffect>
                                    <p:set>
                                      <p:cBhvr>
                                        <p:cTn id="64" dur="1" fill="hold">
                                          <p:stCondLst>
                                            <p:cond delay="499"/>
                                          </p:stCondLst>
                                        </p:cTn>
                                        <p:tgtEl>
                                          <p:spTgt spid="98"/>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8"/>
                                        </p:tgtEl>
                                      </p:cBhvr>
                                    </p:animEffect>
                                    <p:set>
                                      <p:cBhvr>
                                        <p:cTn id="67" dur="1" fill="hold">
                                          <p:stCondLst>
                                            <p:cond delay="499"/>
                                          </p:stCondLst>
                                        </p:cTn>
                                        <p:tgtEl>
                                          <p:spTgt spid="28"/>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130"/>
                                        </p:tgtEl>
                                      </p:cBhvr>
                                    </p:animEffect>
                                    <p:set>
                                      <p:cBhvr>
                                        <p:cTn id="70" dur="1" fill="hold">
                                          <p:stCondLst>
                                            <p:cond delay="499"/>
                                          </p:stCondLst>
                                        </p:cTn>
                                        <p:tgtEl>
                                          <p:spTgt spid="13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64"/>
                                        </p:tgtEl>
                                      </p:cBhvr>
                                    </p:animEffect>
                                    <p:set>
                                      <p:cBhvr>
                                        <p:cTn id="73" dur="1" fill="hold">
                                          <p:stCondLst>
                                            <p:cond delay="499"/>
                                          </p:stCondLst>
                                        </p:cTn>
                                        <p:tgtEl>
                                          <p:spTgt spid="64"/>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50"/>
                                        </p:tgtEl>
                                      </p:cBhvr>
                                    </p:animEffect>
                                    <p:set>
                                      <p:cBhvr>
                                        <p:cTn id="76" dur="1" fill="hold">
                                          <p:stCondLst>
                                            <p:cond delay="499"/>
                                          </p:stCondLst>
                                        </p:cTn>
                                        <p:tgtEl>
                                          <p:spTgt spid="150"/>
                                        </p:tgtEl>
                                        <p:attrNameLst>
                                          <p:attrName>style.visibility</p:attrName>
                                        </p:attrNameLst>
                                      </p:cBhvr>
                                      <p:to>
                                        <p:strVal val="hidden"/>
                                      </p:to>
                                    </p:set>
                                  </p:childTnLst>
                                </p:cTn>
                              </p:par>
                            </p:childTnLst>
                          </p:cTn>
                        </p:par>
                        <p:par>
                          <p:cTn id="77" fill="hold">
                            <p:stCondLst>
                              <p:cond delay="2000"/>
                            </p:stCondLst>
                            <p:childTnLst>
                              <p:par>
                                <p:cTn id="78" presetID="10" presetClass="entr" presetSubtype="0" fill="hold" grpId="0" nodeType="after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fade">
                                      <p:cBhvr>
                                        <p:cTn id="80" dur="500"/>
                                        <p:tgtEl>
                                          <p:spTgt spid="68"/>
                                        </p:tgtEl>
                                      </p:cBhvr>
                                    </p:animEffect>
                                  </p:childTnLst>
                                </p:cTn>
                              </p:par>
                            </p:childTnLst>
                          </p:cTn>
                        </p:par>
                        <p:par>
                          <p:cTn id="81" fill="hold">
                            <p:stCondLst>
                              <p:cond delay="2500"/>
                            </p:stCondLst>
                            <p:childTnLst>
                              <p:par>
                                <p:cTn id="82" presetID="10" presetClass="entr" presetSubtype="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par>
                          <p:cTn id="85" fill="hold">
                            <p:stCondLst>
                              <p:cond delay="3000"/>
                            </p:stCondLst>
                            <p:childTnLst>
                              <p:par>
                                <p:cTn id="86" presetID="10" presetClass="entr" presetSubtype="0" fill="hold" nodeType="after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fade">
                                      <p:cBhvr>
                                        <p:cTn id="88" dur="500"/>
                                        <p:tgtEl>
                                          <p:spTgt spid="70"/>
                                        </p:tgtEl>
                                      </p:cBhvr>
                                    </p:animEffect>
                                  </p:childTnLst>
                                </p:cTn>
                              </p:par>
                            </p:childTnLst>
                          </p:cTn>
                        </p:par>
                        <p:par>
                          <p:cTn id="89" fill="hold">
                            <p:stCondLst>
                              <p:cond delay="3500"/>
                            </p:stCondLst>
                            <p:childTnLst>
                              <p:par>
                                <p:cTn id="90" presetID="10" presetClass="entr" presetSubtype="0" fill="hold" nodeType="afterEffect">
                                  <p:stCondLst>
                                    <p:cond delay="0"/>
                                  </p:stCondLst>
                                  <p:childTnLst>
                                    <p:set>
                                      <p:cBhvr>
                                        <p:cTn id="91" dur="1" fill="hold">
                                          <p:stCondLst>
                                            <p:cond delay="0"/>
                                          </p:stCondLst>
                                        </p:cTn>
                                        <p:tgtEl>
                                          <p:spTgt spid="93"/>
                                        </p:tgtEl>
                                        <p:attrNameLst>
                                          <p:attrName>style.visibility</p:attrName>
                                        </p:attrNameLst>
                                      </p:cBhvr>
                                      <p:to>
                                        <p:strVal val="visible"/>
                                      </p:to>
                                    </p:set>
                                    <p:animEffect transition="in" filter="fade">
                                      <p:cBhvr>
                                        <p:cTn id="92" dur="500"/>
                                        <p:tgtEl>
                                          <p:spTgt spid="93"/>
                                        </p:tgtEl>
                                      </p:cBhvr>
                                    </p:animEffect>
                                  </p:childTnLst>
                                </p:cTn>
                              </p:par>
                            </p:childTnLst>
                          </p:cTn>
                        </p:par>
                      </p:childTnLst>
                    </p:cTn>
                  </p:par>
                  <p:par>
                    <p:cTn id="93" fill="hold">
                      <p:stCondLst>
                        <p:cond delay="indefinite"/>
                      </p:stCondLst>
                      <p:childTnLst>
                        <p:par>
                          <p:cTn id="94" fill="hold">
                            <p:stCondLst>
                              <p:cond delay="0"/>
                            </p:stCondLst>
                            <p:childTnLst>
                              <p:par>
                                <p:cTn id="95" presetID="0" presetClass="path" presetSubtype="0" accel="50000" decel="50000" fill="hold" grpId="0" nodeType="clickEffect">
                                  <p:stCondLst>
                                    <p:cond delay="0"/>
                                  </p:stCondLst>
                                  <p:childTnLst>
                                    <p:animMotion origin="layout" path="M 0.00018 0.00031 L -0.0394 0.52547 " pathEditMode="relative" ptsTypes="AA">
                                      <p:cBhvr>
                                        <p:cTn id="96" dur="2000" fill="hold"/>
                                        <p:tgtEl>
                                          <p:spTgt spid="553"/>
                                        </p:tgtEl>
                                        <p:attrNameLst>
                                          <p:attrName>ppt_x</p:attrName>
                                          <p:attrName>ppt_y</p:attrName>
                                        </p:attrNameLst>
                                      </p:cBhvr>
                                    </p:animMotion>
                                  </p:childTnLst>
                                </p:cTn>
                              </p:par>
                            </p:childTnLst>
                          </p:cTn>
                        </p:par>
                        <p:par>
                          <p:cTn id="97" fill="hold">
                            <p:stCondLst>
                              <p:cond delay="2000"/>
                            </p:stCondLst>
                            <p:childTnLst>
                              <p:par>
                                <p:cTn id="98" presetID="10" presetClass="entr" presetSubtype="0" fill="hold" nodeType="afterEffect">
                                  <p:stCondLst>
                                    <p:cond delay="0"/>
                                  </p:stCondLst>
                                  <p:childTnLst>
                                    <p:set>
                                      <p:cBhvr>
                                        <p:cTn id="99" dur="1" fill="hold">
                                          <p:stCondLst>
                                            <p:cond delay="0"/>
                                          </p:stCondLst>
                                        </p:cTn>
                                        <p:tgtEl>
                                          <p:spTgt spid="4"/>
                                        </p:tgtEl>
                                        <p:attrNameLst>
                                          <p:attrName>style.visibility</p:attrName>
                                        </p:attrNameLst>
                                      </p:cBhvr>
                                      <p:to>
                                        <p:strVal val="visible"/>
                                      </p:to>
                                    </p:set>
                                    <p:animEffect transition="in" filter="fade">
                                      <p:cBhvr>
                                        <p:cTn id="100" dur="500"/>
                                        <p:tgtEl>
                                          <p:spTgt spid="4"/>
                                        </p:tgtEl>
                                      </p:cBhvr>
                                    </p:animEffect>
                                  </p:childTnLst>
                                </p:cTn>
                              </p:par>
                            </p:childTnLst>
                          </p:cTn>
                        </p:par>
                        <p:par>
                          <p:cTn id="101" fill="hold">
                            <p:stCondLst>
                              <p:cond delay="2500"/>
                            </p:stCondLst>
                            <p:childTnLst>
                              <p:par>
                                <p:cTn id="102" presetID="10" presetClass="entr" presetSubtype="0" fill="hold" nodeType="afterEffect">
                                  <p:stCondLst>
                                    <p:cond delay="0"/>
                                  </p:stCondLst>
                                  <p:childTnLst>
                                    <p:set>
                                      <p:cBhvr>
                                        <p:cTn id="103" dur="1" fill="hold">
                                          <p:stCondLst>
                                            <p:cond delay="0"/>
                                          </p:stCondLst>
                                        </p:cTn>
                                        <p:tgtEl>
                                          <p:spTgt spid="98"/>
                                        </p:tgtEl>
                                        <p:attrNameLst>
                                          <p:attrName>style.visibility</p:attrName>
                                        </p:attrNameLst>
                                      </p:cBhvr>
                                      <p:to>
                                        <p:strVal val="visible"/>
                                      </p:to>
                                    </p:set>
                                    <p:animEffect transition="in" filter="fade">
                                      <p:cBhvr>
                                        <p:cTn id="104" dur="500"/>
                                        <p:tgtEl>
                                          <p:spTgt spid="98"/>
                                        </p:tgtEl>
                                      </p:cBhvr>
                                    </p:animEffect>
                                  </p:childTnLst>
                                </p:cTn>
                              </p:par>
                            </p:childTnLst>
                          </p:cTn>
                        </p:par>
                        <p:par>
                          <p:cTn id="105" fill="hold">
                            <p:stCondLst>
                              <p:cond delay="3000"/>
                            </p:stCondLst>
                            <p:childTnLst>
                              <p:par>
                                <p:cTn id="106" presetID="10"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500"/>
                                        <p:tgtEl>
                                          <p:spTgt spid="28"/>
                                        </p:tgtEl>
                                      </p:cBhvr>
                                    </p:animEffect>
                                  </p:childTnLst>
                                </p:cTn>
                              </p:par>
                            </p:childTnLst>
                          </p:cTn>
                        </p:par>
                        <p:par>
                          <p:cTn id="109" fill="hold">
                            <p:stCondLst>
                              <p:cond delay="3500"/>
                            </p:stCondLst>
                            <p:childTnLst>
                              <p:par>
                                <p:cTn id="110" presetID="10" presetClass="entr" presetSubtype="0" fill="hold" nodeType="afterEffect">
                                  <p:stCondLst>
                                    <p:cond delay="0"/>
                                  </p:stCondLst>
                                  <p:childTnLst>
                                    <p:set>
                                      <p:cBhvr>
                                        <p:cTn id="111" dur="1" fill="hold">
                                          <p:stCondLst>
                                            <p:cond delay="0"/>
                                          </p:stCondLst>
                                        </p:cTn>
                                        <p:tgtEl>
                                          <p:spTgt spid="517"/>
                                        </p:tgtEl>
                                        <p:attrNameLst>
                                          <p:attrName>style.visibility</p:attrName>
                                        </p:attrNameLst>
                                      </p:cBhvr>
                                      <p:to>
                                        <p:strVal val="visible"/>
                                      </p:to>
                                    </p:set>
                                    <p:animEffect transition="in" filter="fade">
                                      <p:cBhvr>
                                        <p:cTn id="112" dur="500"/>
                                        <p:tgtEl>
                                          <p:spTgt spid="517"/>
                                        </p:tgtEl>
                                      </p:cBhvr>
                                    </p:animEffect>
                                  </p:childTnLst>
                                </p:cTn>
                              </p:par>
                            </p:childTnLst>
                          </p:cTn>
                        </p:par>
                        <p:par>
                          <p:cTn id="113" fill="hold">
                            <p:stCondLst>
                              <p:cond delay="4000"/>
                            </p:stCondLst>
                            <p:childTnLst>
                              <p:par>
                                <p:cTn id="114" presetID="10" presetClass="entr" presetSubtype="0" fill="hold" nodeType="afterEffect">
                                  <p:stCondLst>
                                    <p:cond delay="0"/>
                                  </p:stCondLst>
                                  <p:childTnLst>
                                    <p:set>
                                      <p:cBhvr>
                                        <p:cTn id="115" dur="1" fill="hold">
                                          <p:stCondLst>
                                            <p:cond delay="0"/>
                                          </p:stCondLst>
                                        </p:cTn>
                                        <p:tgtEl>
                                          <p:spTgt spid="130"/>
                                        </p:tgtEl>
                                        <p:attrNameLst>
                                          <p:attrName>style.visibility</p:attrName>
                                        </p:attrNameLst>
                                      </p:cBhvr>
                                      <p:to>
                                        <p:strVal val="visible"/>
                                      </p:to>
                                    </p:set>
                                    <p:animEffect transition="in" filter="fade">
                                      <p:cBhvr>
                                        <p:cTn id="116" dur="500"/>
                                        <p:tgtEl>
                                          <p:spTgt spid="130"/>
                                        </p:tgtEl>
                                      </p:cBhvr>
                                    </p:animEffect>
                                  </p:childTnLst>
                                </p:cTn>
                              </p:par>
                            </p:childTnLst>
                          </p:cTn>
                        </p:par>
                        <p:par>
                          <p:cTn id="117" fill="hold">
                            <p:stCondLst>
                              <p:cond delay="4500"/>
                            </p:stCondLst>
                            <p:childTnLst>
                              <p:par>
                                <p:cTn id="118" presetID="10" presetClass="entr" presetSubtype="0" fill="hold" nodeType="afterEffect">
                                  <p:stCondLst>
                                    <p:cond delay="0"/>
                                  </p:stCondLst>
                                  <p:childTnLst>
                                    <p:set>
                                      <p:cBhvr>
                                        <p:cTn id="119" dur="1" fill="hold">
                                          <p:stCondLst>
                                            <p:cond delay="0"/>
                                          </p:stCondLst>
                                        </p:cTn>
                                        <p:tgtEl>
                                          <p:spTgt spid="135"/>
                                        </p:tgtEl>
                                        <p:attrNameLst>
                                          <p:attrName>style.visibility</p:attrName>
                                        </p:attrNameLst>
                                      </p:cBhvr>
                                      <p:to>
                                        <p:strVal val="visible"/>
                                      </p:to>
                                    </p:set>
                                    <p:animEffect transition="in" filter="fade">
                                      <p:cBhvr>
                                        <p:cTn id="120"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Tree>
    <p:extLst>
      <p:ext uri="{BB962C8B-B14F-4D97-AF65-F5344CB8AC3E}">
        <p14:creationId xmlns:p14="http://schemas.microsoft.com/office/powerpoint/2010/main" val="2035223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6206682" y="2761292"/>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7" y="3417239"/>
            <a:ext cx="494351" cy="425506"/>
          </a:xfrm>
          <a:prstGeom prst="straightConnector1">
            <a:avLst/>
          </a:prstGeom>
          <a:ln w="19050">
            <a:solidFill>
              <a:srgbClr val="535353"/>
            </a:solidFill>
            <a:tailEnd type="triangle"/>
          </a:ln>
        </p:spPr>
      </p:cxnSp>
      <p:sp>
        <p:nvSpPr>
          <p:cNvPr id="1380" name="Shape 1380"/>
          <p:cNvSpPr/>
          <p:nvPr/>
        </p:nvSpPr>
        <p:spPr>
          <a:xfrm>
            <a:off x="2866538" y="3223036"/>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685335" y="3004771"/>
            <a:ext cx="1014461" cy="343576"/>
          </a:xfrm>
          <a:prstGeom prst="rect">
            <a:avLst/>
          </a:prstGeom>
        </p:spPr>
      </p:pic>
      <p:pic>
        <p:nvPicPr>
          <p:cNvPr id="1385" name="Picture 1384"/>
          <p:cNvPicPr/>
          <p:nvPr/>
        </p:nvPicPr>
        <p:blipFill>
          <a:blip r:embed="rId6">
            <a:extLst/>
          </a:blip>
          <a:stretch>
            <a:fillRect/>
          </a:stretch>
        </p:blipFill>
        <p:spPr>
          <a:xfrm>
            <a:off x="6629391" y="2240029"/>
            <a:ext cx="1014462"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sp>
        <p:nvSpPr>
          <p:cNvPr id="1412" name="Shape 1412"/>
          <p:cNvSpPr/>
          <p:nvPr/>
        </p:nvSpPr>
        <p:spPr>
          <a:xfrm>
            <a:off x="3839176" y="2644777"/>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2"/>
            <a:endCxn id="1412" idx="0"/>
          </p:cNvCxnSpPr>
          <p:nvPr/>
        </p:nvCxnSpPr>
        <p:spPr>
          <a:xfrm>
            <a:off x="3443174" y="2277200"/>
            <a:ext cx="901645"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850461" y="2414625"/>
            <a:ext cx="965201"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dirty="0">
                <a:solidFill>
                  <a:srgbClr val="535353"/>
                </a:solidFill>
              </a:rPr>
              <a:t>Re-create VM</a:t>
            </a:r>
          </a:p>
        </p:txBody>
      </p:sp>
      <p:sp>
        <p:nvSpPr>
          <p:cNvPr id="1416" name="Shape 1416"/>
          <p:cNvSpPr/>
          <p:nvPr/>
        </p:nvSpPr>
        <p:spPr>
          <a:xfrm>
            <a:off x="1412440" y="3015688"/>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614064" y="3344831"/>
            <a:ext cx="999583" cy="960651"/>
            <a:chOff x="6739147"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1</a:t>
            </a:r>
            <a:endParaRPr lang="en-US" dirty="0">
              <a:solidFill>
                <a:schemeClr val="accent5">
                  <a:lumMod val="50000"/>
                  <a:lumOff val="50000"/>
                </a:schemeClr>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2</a:t>
            </a:r>
            <a:endParaRPr lang="en-US" dirty="0">
              <a:solidFill>
                <a:schemeClr val="accent5">
                  <a:lumMod val="50000"/>
                  <a:lumOff val="50000"/>
                </a:schemeClr>
              </a:solidFill>
            </a:endParaRPr>
          </a:p>
        </p:txBody>
      </p:sp>
      <p:sp>
        <p:nvSpPr>
          <p:cNvPr id="75" name="Rectangle 74"/>
          <p:cNvSpPr/>
          <p:nvPr/>
        </p:nvSpPr>
        <p:spPr>
          <a:xfrm>
            <a:off x="2895600" y="1101733"/>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083737"/>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2430439"/>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grpSp>
        <p:nvGrpSpPr>
          <p:cNvPr id="7" name="Group 6"/>
          <p:cNvGrpSpPr/>
          <p:nvPr/>
        </p:nvGrpSpPr>
        <p:grpSpPr>
          <a:xfrm>
            <a:off x="2101952" y="605414"/>
            <a:ext cx="1574588" cy="3982602"/>
            <a:chOff x="2101952" y="605414"/>
            <a:chExt cx="1574588" cy="3982602"/>
          </a:xfrm>
        </p:grpSpPr>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008881"/>
                </a:solidFill>
              </a:rPr>
              <a:t>How </a:t>
            </a:r>
            <a:r>
              <a:rPr lang="en-US" sz="2800" dirty="0" smtClean="0">
                <a:solidFill>
                  <a:srgbClr val="008881"/>
                </a:solidFill>
              </a:rPr>
              <a:t>Pivotal CF </a:t>
            </a:r>
            <a:r>
              <a:rPr lang="en-US" sz="2800" dirty="0">
                <a:solidFill>
                  <a:srgbClr val="008881"/>
                </a:solidFill>
              </a:rPr>
              <a:t>enables four layers of HA</a:t>
            </a:r>
            <a:br>
              <a:rPr lang="en-US" sz="2800" dirty="0">
                <a:solidFill>
                  <a:srgbClr val="008881"/>
                </a:solidFill>
              </a:rPr>
            </a:br>
            <a:endParaRPr lang="en-US" dirty="0"/>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
        <p:nvSpPr>
          <p:cNvPr id="30" name="Shape 1055"/>
          <p:cNvSpPr txBox="1">
            <a:spLocks/>
          </p:cNvSpPr>
          <p:nvPr/>
        </p:nvSpPr>
        <p:spPr>
          <a:xfrm>
            <a:off x="371715" y="249538"/>
            <a:ext cx="1914285" cy="90870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001127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366713" y="325438"/>
            <a:ext cx="8410575" cy="722312"/>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20845801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5"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4"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6"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4" build="allAtOnce"/>
      <p:bldP spid="133" grpId="5" build="allAtOnce"/>
      <p:bldP spid="133" grpId="6"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3759414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uiExpand="1" animBg="1"/>
      <p:bldP spid="92" grpId="1" animBg="1"/>
      <p:bldP spid="96" grpId="0" uiExpand="1" animBg="1"/>
      <p:bldP spid="96" grpId="1" animBg="1"/>
      <p:bldP spid="98" grpId="0" animBg="1"/>
      <p:bldP spid="98" grpId="1" animBg="1"/>
      <p:bldP spid="22" grpId="0" uiExpand="1"/>
      <p:bldP spid="22" grpId="1" uiExpand="1"/>
      <p:bldP spid="22" grpId="2" uiExpand="1"/>
      <p:bldP spid="65" grpId="0" uiExpand="1"/>
      <p:bldP spid="65" grpId="1"/>
      <p:bldP spid="99" grpId="0" uiExpand="1" build="p"/>
      <p:bldP spid="100" grpId="0" uiExpand="1" animBg="1"/>
      <p:bldP spid="101" grpId="0" uiExpand="1" animBg="1"/>
      <p:bldP spid="103" grpId="0"/>
      <p:bldP spid="103" grpId="1"/>
      <p:bldP spid="103" grpId="2"/>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80733</TotalTime>
  <Words>2993</Words>
  <Application>Microsoft Macintosh PowerPoint</Application>
  <PresentationFormat>On-screen Show (16:9)</PresentationFormat>
  <Paragraphs>846</Paragraphs>
  <Slides>49</Slides>
  <Notes>22</Notes>
  <HiddenSlides>1</HiddenSlides>
  <MMClips>0</MMClip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Pivotal_interim_040113_template_</vt:lpstr>
      <vt:lpstr>Custom Theme</vt:lpstr>
      <vt:lpstr>PowerPoint Presentation</vt:lpstr>
      <vt:lpstr>Cloud Native Application Platforms</vt:lpstr>
      <vt:lpstr>Pivotal CF: Technical Capabilities </vt:lpstr>
      <vt:lpstr>Pivotal CF Architecture</vt:lpstr>
      <vt:lpstr>PowerPoint Presentation</vt:lpstr>
      <vt:lpstr>PowerPoint Presentation</vt:lpstr>
      <vt:lpstr>Staging an Application</vt:lpstr>
      <vt:lpstr>Overview: Pushing an Application</vt:lpstr>
      <vt:lpstr>PowerPoint Presentation</vt:lpstr>
      <vt:lpstr>PowerPoint Presentation</vt:lpstr>
      <vt:lpstr>PowerPoint Presentation</vt:lpstr>
      <vt:lpstr>PowerPoint Presentation</vt:lpstr>
      <vt:lpstr>PowerPoint Presentation</vt:lpstr>
      <vt:lpstr>PowerPoint Presentation</vt:lpstr>
      <vt:lpstr>Application containers and scaling</vt:lpstr>
      <vt:lpstr>Customize the container experience</vt:lpstr>
      <vt:lpstr>Customize the container experience</vt:lpstr>
      <vt:lpstr>Pivotal Cloud Foundry</vt:lpstr>
      <vt:lpstr>Pivotal Cloud Foundry Services</vt:lpstr>
      <vt:lpstr>Creating and Binding a Service</vt:lpstr>
      <vt:lpstr>Pivotal CF Architecture - Recap</vt:lpstr>
      <vt:lpstr>Pivotal Cloud Foundry</vt:lpstr>
      <vt:lpstr>Pivotal CF operations</vt:lpstr>
      <vt:lpstr>PowerPoint Presentation</vt:lpstr>
      <vt:lpstr>PowerPoint Presentation</vt:lpstr>
      <vt:lpstr>The Pivotal CF Way</vt:lpstr>
      <vt:lpstr>Operators in the Cloud Native Platform Era</vt:lpstr>
      <vt:lpstr>PowerPoint Presentation</vt:lpstr>
      <vt:lpstr>PowerPoint Presentation</vt:lpstr>
      <vt:lpstr>PowerPoint Presentation</vt:lpstr>
      <vt:lpstr>Deploying the CF Runtime  with Cloud Foundry BOSH</vt:lpstr>
      <vt:lpstr>PowerPoint Presentation</vt:lpstr>
      <vt:lpstr>Orgs, Spaces, Users &amp; Quotas</vt:lpstr>
      <vt:lpstr>Organizations</vt:lpstr>
      <vt:lpstr>Quotas &amp; Plans</vt:lpstr>
      <vt:lpstr>Spaces</vt:lpstr>
      <vt:lpstr>PowerPoint Presentation</vt:lpstr>
      <vt:lpstr>Platform Monitoring</vt:lpstr>
      <vt:lpstr>PowerPoint Presentation</vt:lpstr>
      <vt:lpstr>PowerPoint Presentation</vt:lpstr>
      <vt:lpstr>PowerPoint Presentation</vt:lpstr>
      <vt:lpstr>Four Layers of High Availability – Built In</vt:lpstr>
      <vt:lpstr>Application Instance HA</vt:lpstr>
      <vt:lpstr>Platform Process HA</vt:lpstr>
      <vt:lpstr>Platform Virtual Machine HA</vt:lpstr>
      <vt:lpstr>Availability Zone HA</vt:lpstr>
      <vt:lpstr>How Pivotal CF enables four layers of HA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Corporate User</cp:lastModifiedBy>
  <cp:revision>493</cp:revision>
  <dcterms:modified xsi:type="dcterms:W3CDTF">2016-01-29T19:18:56Z</dcterms:modified>
</cp:coreProperties>
</file>